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72" r:id="rId4"/>
    <p:sldId id="291" r:id="rId5"/>
    <p:sldId id="301" r:id="rId6"/>
    <p:sldId id="302" r:id="rId7"/>
    <p:sldId id="290" r:id="rId8"/>
    <p:sldId id="258" r:id="rId9"/>
    <p:sldId id="293" r:id="rId10"/>
    <p:sldId id="283" r:id="rId11"/>
    <p:sldId id="259" r:id="rId12"/>
    <p:sldId id="263" r:id="rId13"/>
    <p:sldId id="286" r:id="rId14"/>
    <p:sldId id="310" r:id="rId15"/>
    <p:sldId id="292" r:id="rId16"/>
    <p:sldId id="303" r:id="rId17"/>
    <p:sldId id="300" r:id="rId18"/>
    <p:sldId id="307" r:id="rId19"/>
    <p:sldId id="276" r:id="rId20"/>
    <p:sldId id="308" r:id="rId21"/>
    <p:sldId id="299"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Tahoma" panose="020B0604030504040204" pitchFamily="3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22" autoAdjust="0"/>
  </p:normalViewPr>
  <p:slideViewPr>
    <p:cSldViewPr>
      <p:cViewPr varScale="1">
        <p:scale>
          <a:sx n="41" d="100"/>
          <a:sy n="41" d="100"/>
        </p:scale>
        <p:origin x="84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06499A-C91B-4AC1-9E57-BFDD323AD7BD}" type="datetimeFigureOut">
              <a:rPr lang="en-US" smtClean="0"/>
              <a:t>11/12/2023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238A6-0776-4FE0-AC8D-A7B465CF88B4}" type="slidenum">
              <a:rPr lang="en-US" smtClean="0"/>
              <a:t>‹#›</a:t>
            </a:fld>
            <a:endParaRPr lang="en-US"/>
          </a:p>
        </p:txBody>
      </p:sp>
    </p:spTree>
    <p:extLst>
      <p:ext uri="{BB962C8B-B14F-4D97-AF65-F5344CB8AC3E}">
        <p14:creationId xmlns:p14="http://schemas.microsoft.com/office/powerpoint/2010/main" val="3087246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New York, US; an educational foundation established in the US to encourage discoveries in medicine</a:t>
            </a:r>
            <a:endParaRPr lang="en-US" dirty="0"/>
          </a:p>
        </p:txBody>
      </p:sp>
      <p:sp>
        <p:nvSpPr>
          <p:cNvPr id="4" name="Slide Number Placeholder 3"/>
          <p:cNvSpPr>
            <a:spLocks noGrp="1"/>
          </p:cNvSpPr>
          <p:nvPr>
            <p:ph type="sldNum" sz="quarter" idx="5"/>
          </p:nvPr>
        </p:nvSpPr>
        <p:spPr/>
        <p:txBody>
          <a:bodyPr/>
          <a:lstStyle/>
          <a:p>
            <a:fld id="{F24238A6-0776-4FE0-AC8D-A7B465CF88B4}" type="slidenum">
              <a:rPr lang="en-US" smtClean="0"/>
              <a:t>8</a:t>
            </a:fld>
            <a:endParaRPr lang="en-US"/>
          </a:p>
        </p:txBody>
      </p:sp>
    </p:spTree>
    <p:extLst>
      <p:ext uri="{BB962C8B-B14F-4D97-AF65-F5344CB8AC3E}">
        <p14:creationId xmlns:p14="http://schemas.microsoft.com/office/powerpoint/2010/main" val="3105637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0.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5.sv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fif"/><Relationship Id="rId3" Type="http://schemas.openxmlformats.org/officeDocument/2006/relationships/image" Target="../media/image4.svg"/><Relationship Id="rId7"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jfif"/><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10800000">
            <a:off x="2561444" y="738076"/>
            <a:ext cx="675462" cy="824630"/>
          </a:xfrm>
          <a:custGeom>
            <a:avLst/>
            <a:gdLst/>
            <a:ahLst/>
            <a:cxnLst/>
            <a:rect l="l" t="t" r="r" b="b"/>
            <a:pathLst>
              <a:path w="675462" h="824630">
                <a:moveTo>
                  <a:pt x="0" y="0"/>
                </a:moveTo>
                <a:lnTo>
                  <a:pt x="675462" y="0"/>
                </a:lnTo>
                <a:lnTo>
                  <a:pt x="675462" y="824630"/>
                </a:lnTo>
                <a:lnTo>
                  <a:pt x="0" y="8246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111642">
            <a:off x="12321022" y="251996"/>
            <a:ext cx="6527257" cy="7152431"/>
          </a:xfrm>
          <a:custGeom>
            <a:avLst/>
            <a:gdLst/>
            <a:ahLst/>
            <a:cxnLst/>
            <a:rect l="l" t="t" r="r" b="b"/>
            <a:pathLst>
              <a:path w="10443683" h="8487866">
                <a:moveTo>
                  <a:pt x="0" y="0"/>
                </a:moveTo>
                <a:lnTo>
                  <a:pt x="10443683" y="0"/>
                </a:lnTo>
                <a:lnTo>
                  <a:pt x="10443683" y="8487866"/>
                </a:lnTo>
                <a:lnTo>
                  <a:pt x="0" y="8487866"/>
                </a:lnTo>
                <a:lnTo>
                  <a:pt x="0" y="0"/>
                </a:lnTo>
                <a:close/>
              </a:path>
            </a:pathLst>
          </a:custGeom>
          <a:blipFill>
            <a:blip r:embed="rId4">
              <a:alphaModFix amt="50000"/>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3886200" y="3421714"/>
            <a:ext cx="9677400" cy="1526059"/>
          </a:xfrm>
          <a:prstGeom prst="rect">
            <a:avLst/>
          </a:prstGeom>
        </p:spPr>
        <p:txBody>
          <a:bodyPr wrap="square" lIns="0" tIns="0" rIns="0" bIns="0" rtlCol="0" anchor="t">
            <a:spAutoFit/>
          </a:bodyPr>
          <a:lstStyle/>
          <a:p>
            <a:pPr>
              <a:lnSpc>
                <a:spcPts val="11926"/>
              </a:lnSpc>
            </a:pPr>
            <a:r>
              <a:rPr lang="en-US" sz="12047" dirty="0" err="1">
                <a:solidFill>
                  <a:srgbClr val="004AAD"/>
                </a:solidFill>
                <a:latin typeface="Times New Roman" panose="02020603050405020304" pitchFamily="18" charset="0"/>
                <a:cs typeface="Times New Roman" panose="02020603050405020304" pitchFamily="18" charset="0"/>
              </a:rPr>
              <a:t>Nutraceutics</a:t>
            </a:r>
            <a:endParaRPr lang="en-US" sz="12047" dirty="0">
              <a:solidFill>
                <a:srgbClr val="004AAD"/>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286656" y="5205818"/>
            <a:ext cx="14800943" cy="1324914"/>
          </a:xfrm>
          <a:prstGeom prst="rect">
            <a:avLst/>
          </a:prstGeom>
        </p:spPr>
        <p:txBody>
          <a:bodyPr wrap="square" lIns="0" tIns="0" rIns="0" bIns="0" rtlCol="0" anchor="t">
            <a:spAutoFit/>
          </a:bodyPr>
          <a:lstStyle/>
          <a:p>
            <a:pPr algn="ctr">
              <a:lnSpc>
                <a:spcPts val="11926"/>
              </a:lnSpc>
            </a:pPr>
            <a:r>
              <a:rPr lang="en-US" sz="6000" dirty="0">
                <a:solidFill>
                  <a:srgbClr val="2BB4D4"/>
                </a:solidFill>
                <a:latin typeface="Times New Roman" panose="02020603050405020304" pitchFamily="18" charset="0"/>
                <a:cs typeface="Times New Roman" panose="02020603050405020304" pitchFamily="18" charset="0"/>
              </a:rPr>
              <a:t>Department of Drug and Food Control</a:t>
            </a:r>
          </a:p>
        </p:txBody>
      </p:sp>
      <p:pic>
        <p:nvPicPr>
          <p:cNvPr id="9" name="Picture 8">
            <a:extLst>
              <a:ext uri="{FF2B5EF4-FFF2-40B4-BE49-F238E27FC236}">
                <a16:creationId xmlns:a16="http://schemas.microsoft.com/office/drawing/2014/main" xmlns="" id="{8C528587-56BE-0209-2486-FAF8A3F67DC1}"/>
              </a:ext>
            </a:extLst>
          </p:cNvPr>
          <p:cNvPicPr>
            <a:picLocks noChangeAspect="1"/>
          </p:cNvPicPr>
          <p:nvPr/>
        </p:nvPicPr>
        <p:blipFill>
          <a:blip r:embed="rId6"/>
          <a:stretch>
            <a:fillRect/>
          </a:stretch>
        </p:blipFill>
        <p:spPr>
          <a:xfrm>
            <a:off x="629708" y="405886"/>
            <a:ext cx="1844376" cy="1293816"/>
          </a:xfrm>
          <a:prstGeom prst="rect">
            <a:avLst/>
          </a:prstGeom>
        </p:spPr>
      </p:pic>
      <p:sp>
        <p:nvSpPr>
          <p:cNvPr id="7" name="TextBox 6"/>
          <p:cNvSpPr txBox="1"/>
          <p:nvPr/>
        </p:nvSpPr>
        <p:spPr>
          <a:xfrm>
            <a:off x="4572000" y="7581900"/>
            <a:ext cx="8153400" cy="2169825"/>
          </a:xfrm>
          <a:prstGeom prst="rect">
            <a:avLst/>
          </a:prstGeom>
          <a:noFill/>
        </p:spPr>
        <p:txBody>
          <a:bodyPr wrap="square" rtlCol="0">
            <a:spAutoFit/>
          </a:bodyPr>
          <a:lstStyle/>
          <a:p>
            <a:pPr algn="ctr"/>
            <a:r>
              <a:rPr lang="en-US" sz="2700" dirty="0" smtClean="0">
                <a:solidFill>
                  <a:schemeClr val="tx2"/>
                </a:solidFill>
                <a:latin typeface="Times New Roman" panose="02020603050405020304" pitchFamily="18" charset="0"/>
                <a:cs typeface="Times New Roman" panose="02020603050405020304" pitchFamily="18" charset="0"/>
              </a:rPr>
              <a:t>presented </a:t>
            </a:r>
            <a:r>
              <a:rPr lang="en-US" sz="2700" dirty="0">
                <a:solidFill>
                  <a:schemeClr val="tx2"/>
                </a:solidFill>
                <a:latin typeface="Times New Roman" panose="02020603050405020304" pitchFamily="18" charset="0"/>
                <a:cs typeface="Times New Roman" panose="02020603050405020304" pitchFamily="18" charset="0"/>
              </a:rPr>
              <a:t>by: </a:t>
            </a:r>
            <a:r>
              <a:rPr lang="en-US" sz="2700" dirty="0" err="1">
                <a:solidFill>
                  <a:schemeClr val="tx2"/>
                </a:solidFill>
                <a:latin typeface="Times New Roman" panose="02020603050405020304" pitchFamily="18" charset="0"/>
                <a:cs typeface="Times New Roman" panose="02020603050405020304" pitchFamily="18" charset="0"/>
              </a:rPr>
              <a:t>H.Nobari</a:t>
            </a:r>
            <a:r>
              <a:rPr lang="en-US" sz="2700" dirty="0">
                <a:solidFill>
                  <a:schemeClr val="tx2"/>
                </a:solidFill>
                <a:latin typeface="Times New Roman" panose="02020603050405020304" pitchFamily="18" charset="0"/>
                <a:cs typeface="Times New Roman" panose="02020603050405020304" pitchFamily="18" charset="0"/>
              </a:rPr>
              <a:t> </a:t>
            </a:r>
            <a:r>
              <a:rPr lang="en-US" sz="2700" dirty="0" err="1" smtClean="0">
                <a:solidFill>
                  <a:schemeClr val="tx2"/>
                </a:solidFill>
                <a:latin typeface="Times New Roman" panose="02020603050405020304" pitchFamily="18" charset="0"/>
                <a:cs typeface="Times New Roman" panose="02020603050405020304" pitchFamily="18" charset="0"/>
              </a:rPr>
              <a:t>Moghaddam</a:t>
            </a:r>
            <a:endParaRPr lang="fa-IR" sz="2700" dirty="0" smtClean="0">
              <a:solidFill>
                <a:schemeClr val="tx2"/>
              </a:solidFill>
              <a:latin typeface="Times New Roman" panose="02020603050405020304" pitchFamily="18" charset="0"/>
              <a:cs typeface="Times New Roman" panose="02020603050405020304" pitchFamily="18" charset="0"/>
            </a:endParaRPr>
          </a:p>
          <a:p>
            <a:pPr algn="ctr"/>
            <a:r>
              <a:rPr lang="fa-IR" sz="2700" dirty="0">
                <a:solidFill>
                  <a:schemeClr val="tx2"/>
                </a:solidFill>
                <a:latin typeface="Times New Roman" panose="02020603050405020304" pitchFamily="18" charset="0"/>
                <a:cs typeface="Times New Roman" panose="02020603050405020304" pitchFamily="18" charset="0"/>
              </a:rPr>
              <a:t>	</a:t>
            </a:r>
            <a:r>
              <a:rPr lang="en-US" sz="2700" dirty="0" smtClean="0">
                <a:solidFill>
                  <a:schemeClr val="tx2"/>
                </a:solidFill>
                <a:latin typeface="Times New Roman" panose="02020603050405020304" pitchFamily="18" charset="0"/>
                <a:cs typeface="Times New Roman" panose="02020603050405020304" pitchFamily="18" charset="0"/>
              </a:rPr>
              <a:t>Sh</a:t>
            </a:r>
            <a:r>
              <a:rPr lang="en-US" sz="2700" dirty="0">
                <a:solidFill>
                  <a:schemeClr val="tx2"/>
                </a:solidFill>
                <a:latin typeface="Times New Roman" panose="02020603050405020304" pitchFamily="18" charset="0"/>
                <a:cs typeface="Times New Roman" panose="02020603050405020304" pitchFamily="18" charset="0"/>
              </a:rPr>
              <a:t>. </a:t>
            </a:r>
            <a:r>
              <a:rPr lang="en-US" sz="2700" dirty="0" err="1" smtClean="0">
                <a:solidFill>
                  <a:schemeClr val="tx2"/>
                </a:solidFill>
                <a:latin typeface="Times New Roman" panose="02020603050405020304" pitchFamily="18" charset="0"/>
                <a:cs typeface="Times New Roman" panose="02020603050405020304" pitchFamily="18" charset="0"/>
              </a:rPr>
              <a:t>Tasharoei</a:t>
            </a:r>
            <a:endParaRPr lang="en-US" sz="2700" dirty="0">
              <a:solidFill>
                <a:schemeClr val="tx2"/>
              </a:solidFill>
              <a:latin typeface="Times New Roman" panose="02020603050405020304" pitchFamily="18" charset="0"/>
              <a:cs typeface="Times New Roman" panose="02020603050405020304" pitchFamily="18" charset="0"/>
            </a:endParaRPr>
          </a:p>
          <a:p>
            <a:pPr algn="ctr"/>
            <a:r>
              <a:rPr lang="en-US" sz="2700" dirty="0" err="1">
                <a:solidFill>
                  <a:schemeClr val="tx2"/>
                </a:solidFill>
                <a:latin typeface="Times New Roman" panose="02020603050405020304" pitchFamily="18" charset="0"/>
                <a:cs typeface="Times New Roman" panose="02020603050405020304" pitchFamily="18" charset="0"/>
              </a:rPr>
              <a:t>PharmD</a:t>
            </a:r>
            <a:r>
              <a:rPr lang="en-US" sz="2700" dirty="0">
                <a:solidFill>
                  <a:schemeClr val="tx2"/>
                </a:solidFill>
                <a:latin typeface="Times New Roman" panose="02020603050405020304" pitchFamily="18" charset="0"/>
                <a:cs typeface="Times New Roman" panose="02020603050405020304" pitchFamily="18" charset="0"/>
              </a:rPr>
              <a:t>, PhD candidate of </a:t>
            </a:r>
            <a:r>
              <a:rPr lang="en-US" sz="2700" dirty="0" err="1">
                <a:solidFill>
                  <a:schemeClr val="tx2"/>
                </a:solidFill>
                <a:latin typeface="Times New Roman" panose="02020603050405020304" pitchFamily="18" charset="0"/>
                <a:cs typeface="Times New Roman" panose="02020603050405020304" pitchFamily="18" charset="0"/>
              </a:rPr>
              <a:t>Nutraceutics</a:t>
            </a:r>
            <a:endParaRPr lang="en-US" sz="2700" dirty="0">
              <a:solidFill>
                <a:schemeClr val="tx2"/>
              </a:solidFill>
              <a:latin typeface="Times New Roman" panose="02020603050405020304" pitchFamily="18" charset="0"/>
              <a:cs typeface="Times New Roman" panose="02020603050405020304" pitchFamily="18" charset="0"/>
            </a:endParaRPr>
          </a:p>
          <a:p>
            <a:pPr algn="ctr"/>
            <a:r>
              <a:rPr lang="en-US" sz="2700" dirty="0">
                <a:solidFill>
                  <a:schemeClr val="tx2"/>
                </a:solidFill>
                <a:latin typeface="Times New Roman" panose="02020603050405020304" pitchFamily="18" charset="0"/>
                <a:cs typeface="Times New Roman" panose="02020603050405020304" pitchFamily="18" charset="0"/>
              </a:rPr>
              <a:t>Department of Drug and Food Control, Faculty of Pharmacy, Tehran University of Medical Sciences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412" y="668020"/>
            <a:ext cx="11277600" cy="150368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55" b="713"/>
          <a:stretch/>
        </p:blipFill>
        <p:spPr>
          <a:xfrm>
            <a:off x="110412" y="2247900"/>
            <a:ext cx="10537266" cy="4876800"/>
          </a:xfrm>
          <a:prstGeom prst="rect">
            <a:avLst/>
          </a:prstGeom>
        </p:spPr>
      </p:pic>
      <p:pic>
        <p:nvPicPr>
          <p:cNvPr id="7" name="Picture 6">
            <a:extLst>
              <a:ext uri="{FF2B5EF4-FFF2-40B4-BE49-F238E27FC236}">
                <a16:creationId xmlns:a16="http://schemas.microsoft.com/office/drawing/2014/main" xmlns="" id="{2495EBD4-D2BD-0553-34FB-B2B6D508F8F7}"/>
              </a:ext>
            </a:extLst>
          </p:cNvPr>
          <p:cNvPicPr>
            <a:picLocks noChangeAspect="1"/>
          </p:cNvPicPr>
          <p:nvPr/>
        </p:nvPicPr>
        <p:blipFill rotWithShape="1">
          <a:blip r:embed="rId4"/>
          <a:srcRect l="11667" t="13894" r="17083" b="18384"/>
          <a:stretch/>
        </p:blipFill>
        <p:spPr>
          <a:xfrm>
            <a:off x="9906000" y="4445747"/>
            <a:ext cx="8305800" cy="5841253"/>
          </a:xfrm>
          <a:prstGeom prst="rect">
            <a:avLst/>
          </a:prstGeom>
        </p:spPr>
      </p:pic>
    </p:spTree>
    <p:extLst>
      <p:ext uri="{BB962C8B-B14F-4D97-AF65-F5344CB8AC3E}">
        <p14:creationId xmlns:p14="http://schemas.microsoft.com/office/powerpoint/2010/main" val="3677875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085749">
            <a:off x="148804" y="-357973"/>
            <a:ext cx="11145480" cy="10158312"/>
          </a:xfrm>
          <a:custGeom>
            <a:avLst/>
            <a:gdLst/>
            <a:ahLst/>
            <a:cxnLst/>
            <a:rect l="l" t="t" r="r" b="b"/>
            <a:pathLst>
              <a:path w="14345355" h="14345355">
                <a:moveTo>
                  <a:pt x="0" y="0"/>
                </a:moveTo>
                <a:lnTo>
                  <a:pt x="14345355" y="0"/>
                </a:lnTo>
                <a:lnTo>
                  <a:pt x="14345355" y="14345355"/>
                </a:lnTo>
                <a:lnTo>
                  <a:pt x="0" y="14345355"/>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799293">
            <a:off x="11445994" y="485407"/>
            <a:ext cx="6885296" cy="11055409"/>
          </a:xfrm>
          <a:custGeom>
            <a:avLst/>
            <a:gdLst/>
            <a:ahLst/>
            <a:cxnLst/>
            <a:rect l="l" t="t" r="r" b="b"/>
            <a:pathLst>
              <a:path w="6885296" h="11055409">
                <a:moveTo>
                  <a:pt x="0" y="0"/>
                </a:moveTo>
                <a:lnTo>
                  <a:pt x="6885296" y="0"/>
                </a:lnTo>
                <a:lnTo>
                  <a:pt x="6885296" y="11055409"/>
                </a:lnTo>
                <a:lnTo>
                  <a:pt x="0" y="11055409"/>
                </a:lnTo>
                <a:lnTo>
                  <a:pt x="0" y="0"/>
                </a:lnTo>
                <a:close/>
              </a:path>
            </a:pathLst>
          </a:custGeom>
          <a:blipFill>
            <a:blip r:embed="rId4">
              <a:alphaModFix amt="50000"/>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1057728" y="799525"/>
            <a:ext cx="8543471" cy="1154162"/>
          </a:xfrm>
          <a:prstGeom prst="rect">
            <a:avLst/>
          </a:prstGeom>
        </p:spPr>
        <p:txBody>
          <a:bodyPr wrap="square" lIns="0" tIns="0" rIns="0" bIns="0" rtlCol="0" anchor="t">
            <a:spAutoFit/>
          </a:bodyPr>
          <a:lstStyle/>
          <a:p>
            <a:pPr>
              <a:lnSpc>
                <a:spcPts val="9000"/>
              </a:lnSpc>
            </a:pPr>
            <a:r>
              <a:rPr lang="en-US" sz="9000" dirty="0">
                <a:solidFill>
                  <a:srgbClr val="004AAD"/>
                </a:solidFill>
                <a:latin typeface="Times New Roman" panose="02020603050405020304" pitchFamily="18" charset="0"/>
                <a:cs typeface="Times New Roman" panose="02020603050405020304" pitchFamily="18" charset="0"/>
              </a:rPr>
              <a:t>Vision</a:t>
            </a:r>
          </a:p>
        </p:txBody>
      </p:sp>
      <p:sp>
        <p:nvSpPr>
          <p:cNvPr id="9" name="TextBox 8">
            <a:extLst>
              <a:ext uri="{FF2B5EF4-FFF2-40B4-BE49-F238E27FC236}">
                <a16:creationId xmlns:a16="http://schemas.microsoft.com/office/drawing/2014/main" xmlns="" id="{063B9316-0B3A-1653-4D6C-4892B1C8F81F}"/>
              </a:ext>
            </a:extLst>
          </p:cNvPr>
          <p:cNvSpPr txBox="1"/>
          <p:nvPr/>
        </p:nvSpPr>
        <p:spPr>
          <a:xfrm>
            <a:off x="533400" y="1962240"/>
            <a:ext cx="12429671" cy="5174493"/>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To have the research area of 'nutraceuticals" fully recognized by the University of Tehran.</a:t>
            </a:r>
          </a:p>
          <a:p>
            <a:pPr marL="457200" indent="-457200">
              <a:lnSpc>
                <a:spcPct val="150000"/>
              </a:lnSpc>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Designing and Formulation of Functional foods and novel nutritional supplements</a:t>
            </a:r>
          </a:p>
          <a:p>
            <a:pPr marL="457200" indent="-457200">
              <a:lnSpc>
                <a:spcPct val="150000"/>
              </a:lnSpc>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Improving the quality of food products, beverages, supplements, baby and baby food, food, medicines and super-beneficial foods.</a:t>
            </a:r>
          </a:p>
          <a:p>
            <a:pPr marL="457200" indent="-457200">
              <a:lnSpc>
                <a:spcPct val="150000"/>
              </a:lnSpc>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Improvement and setting up new analysis methods</a:t>
            </a:r>
          </a:p>
        </p:txBody>
      </p:sp>
      <p:pic>
        <p:nvPicPr>
          <p:cNvPr id="12" name="Picture 11">
            <a:extLst>
              <a:ext uri="{FF2B5EF4-FFF2-40B4-BE49-F238E27FC236}">
                <a16:creationId xmlns:a16="http://schemas.microsoft.com/office/drawing/2014/main" xmlns="" id="{DC5C6BFD-807A-6FDC-3674-54EA42757BEF}"/>
              </a:ext>
            </a:extLst>
          </p:cNvPr>
          <p:cNvPicPr>
            <a:picLocks noChangeAspect="1"/>
          </p:cNvPicPr>
          <p:nvPr/>
        </p:nvPicPr>
        <p:blipFill rotWithShape="1">
          <a:blip r:embed="rId6"/>
          <a:srcRect l="7355" t="53815" r="10907" b="4704"/>
          <a:stretch/>
        </p:blipFill>
        <p:spPr>
          <a:xfrm>
            <a:off x="1478633" y="7848379"/>
            <a:ext cx="14948291" cy="219420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073461">
            <a:off x="-628898" y="4602805"/>
            <a:ext cx="15165607" cy="12289754"/>
          </a:xfrm>
          <a:custGeom>
            <a:avLst/>
            <a:gdLst/>
            <a:ahLst/>
            <a:cxnLst/>
            <a:rect l="l" t="t" r="r" b="b"/>
            <a:pathLst>
              <a:path w="17617704" h="17617704">
                <a:moveTo>
                  <a:pt x="0" y="0"/>
                </a:moveTo>
                <a:lnTo>
                  <a:pt x="17617703" y="0"/>
                </a:lnTo>
                <a:lnTo>
                  <a:pt x="17617703" y="17617703"/>
                </a:lnTo>
                <a:lnTo>
                  <a:pt x="0" y="17617703"/>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1028700" y="1181100"/>
            <a:ext cx="5925612" cy="5098861"/>
          </a:xfrm>
          <a:prstGeom prst="rect">
            <a:avLst/>
          </a:prstGeom>
        </p:spPr>
        <p:txBody>
          <a:bodyPr lIns="0" tIns="0" rIns="0" bIns="0" rtlCol="0" anchor="t">
            <a:spAutoFit/>
          </a:bodyPr>
          <a:lstStyle/>
          <a:p>
            <a:pPr>
              <a:lnSpc>
                <a:spcPts val="7999"/>
              </a:lnSpc>
            </a:pPr>
            <a:r>
              <a:rPr lang="en-US" sz="7999" dirty="0">
                <a:solidFill>
                  <a:srgbClr val="004AAD"/>
                </a:solidFill>
                <a:latin typeface="Times New Roman" panose="02020603050405020304" pitchFamily="18" charset="0"/>
                <a:cs typeface="Times New Roman" panose="02020603050405020304" pitchFamily="18" charset="0"/>
              </a:rPr>
              <a:t>STAY INSPIRED. NEVER STOP CREATING.</a:t>
            </a:r>
          </a:p>
        </p:txBody>
      </p:sp>
      <p:sp>
        <p:nvSpPr>
          <p:cNvPr id="8" name="Title 1">
            <a:extLst>
              <a:ext uri="{FF2B5EF4-FFF2-40B4-BE49-F238E27FC236}">
                <a16:creationId xmlns:a16="http://schemas.microsoft.com/office/drawing/2014/main" xmlns="" id="{48C0A665-E173-4089-BC25-B8A93DA5F33C}"/>
              </a:ext>
            </a:extLst>
          </p:cNvPr>
          <p:cNvSpPr txBox="1">
            <a:spLocks/>
          </p:cNvSpPr>
          <p:nvPr/>
        </p:nvSpPr>
        <p:spPr>
          <a:xfrm>
            <a:off x="9162143" y="866580"/>
            <a:ext cx="6772849" cy="109868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B050"/>
                </a:solidFill>
                <a:latin typeface="Times New Roman" panose="02020603050405020304" pitchFamily="18" charset="0"/>
                <a:cs typeface="Times New Roman" panose="02020603050405020304" pitchFamily="18" charset="0"/>
              </a:rPr>
              <a:t>Nutraceuticals:</a:t>
            </a:r>
            <a:br>
              <a:rPr lang="en-US" sz="3600" dirty="0">
                <a:solidFill>
                  <a:srgbClr val="00B050"/>
                </a:solidFill>
                <a:latin typeface="Times New Roman" panose="02020603050405020304" pitchFamily="18" charset="0"/>
                <a:cs typeface="Times New Roman" panose="02020603050405020304" pitchFamily="18" charset="0"/>
              </a:rPr>
            </a:br>
            <a:r>
              <a:rPr lang="en-US" sz="3600" dirty="0">
                <a:solidFill>
                  <a:srgbClr val="00B050"/>
                </a:solidFill>
                <a:latin typeface="Times New Roman" panose="02020603050405020304" pitchFamily="18" charset="0"/>
                <a:cs typeface="Times New Roman" panose="02020603050405020304" pitchFamily="18" charset="0"/>
              </a:rPr>
              <a:t> New Opportunities for Pharmacists</a:t>
            </a:r>
          </a:p>
        </p:txBody>
      </p:sp>
      <p:pic>
        <p:nvPicPr>
          <p:cNvPr id="10" name="Picture 9">
            <a:extLst>
              <a:ext uri="{FF2B5EF4-FFF2-40B4-BE49-F238E27FC236}">
                <a16:creationId xmlns:a16="http://schemas.microsoft.com/office/drawing/2014/main" xmlns="" id="{15365EA8-8B31-1CAC-3207-009E0DBCD455}"/>
              </a:ext>
            </a:extLst>
          </p:cNvPr>
          <p:cNvPicPr>
            <a:picLocks noChangeAspect="1"/>
          </p:cNvPicPr>
          <p:nvPr/>
        </p:nvPicPr>
        <p:blipFill>
          <a:blip r:embed="rId4"/>
          <a:stretch>
            <a:fillRect/>
          </a:stretch>
        </p:blipFill>
        <p:spPr>
          <a:xfrm>
            <a:off x="457200" y="6275236"/>
            <a:ext cx="7620000" cy="3962400"/>
          </a:xfrm>
          <a:prstGeom prst="rect">
            <a:avLst/>
          </a:prstGeom>
        </p:spPr>
      </p:pic>
      <p:sp>
        <p:nvSpPr>
          <p:cNvPr id="12" name="TextBox 11">
            <a:extLst>
              <a:ext uri="{FF2B5EF4-FFF2-40B4-BE49-F238E27FC236}">
                <a16:creationId xmlns:a16="http://schemas.microsoft.com/office/drawing/2014/main" xmlns="" id="{08EAC91B-FC30-A68D-8AC3-736209B3A3C5}"/>
              </a:ext>
            </a:extLst>
          </p:cNvPr>
          <p:cNvSpPr txBox="1"/>
          <p:nvPr/>
        </p:nvSpPr>
        <p:spPr>
          <a:xfrm>
            <a:off x="8501743" y="2628900"/>
            <a:ext cx="9296400" cy="497873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Collaborative, contract research and consultancy projects (product development, analysis and validation services, and clinical testing via human intervention studies)</a:t>
            </a:r>
          </a:p>
          <a:p>
            <a:pPr marL="285750" indent="-285750" algn="just">
              <a:lnSpc>
                <a:spcPct val="150000"/>
              </a:lnSpc>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Knowledge dissemination via publications, conferences and public engagements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06136" y="520163"/>
            <a:ext cx="15200663" cy="1154162"/>
          </a:xfrm>
          <a:prstGeom prst="rect">
            <a:avLst/>
          </a:prstGeom>
        </p:spPr>
        <p:txBody>
          <a:bodyPr wrap="square" lIns="0" tIns="0" rIns="0" bIns="0" rtlCol="0" anchor="t">
            <a:spAutoFit/>
          </a:bodyPr>
          <a:lstStyle/>
          <a:p>
            <a:pPr>
              <a:lnSpc>
                <a:spcPts val="9000"/>
              </a:lnSpc>
            </a:pPr>
            <a:r>
              <a:rPr lang="en-US" sz="8000" dirty="0">
                <a:solidFill>
                  <a:srgbClr val="004AAD"/>
                </a:solidFill>
                <a:latin typeface="Times New Roman" panose="02020603050405020304" pitchFamily="18" charset="0"/>
                <a:cs typeface="Times New Roman" panose="02020603050405020304" pitchFamily="18" charset="0"/>
              </a:rPr>
              <a:t>Scientific Field Of The Group</a:t>
            </a:r>
          </a:p>
        </p:txBody>
      </p:sp>
      <p:sp>
        <p:nvSpPr>
          <p:cNvPr id="3" name="TextBox 3"/>
          <p:cNvSpPr txBox="1"/>
          <p:nvPr/>
        </p:nvSpPr>
        <p:spPr>
          <a:xfrm>
            <a:off x="381000" y="2095500"/>
            <a:ext cx="13182600" cy="6647974"/>
          </a:xfrm>
          <a:prstGeom prst="rect">
            <a:avLst/>
          </a:prstGeom>
        </p:spPr>
        <p:txBody>
          <a:bodyPr wrap="square" lIns="0" tIns="0" rIns="0" bIns="0" rtlCol="0" anchor="t">
            <a:spAutoFit/>
          </a:bodyPr>
          <a:lstStyle/>
          <a:p>
            <a:pPr marL="457200" indent="-457200" algn="just">
              <a:lnSpc>
                <a:spcPct val="150000"/>
              </a:lnSpc>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Advanced statistical methods and chemometrics</a:t>
            </a:r>
          </a:p>
          <a:p>
            <a:pPr marL="457200" indent="-457200" algn="just">
              <a:lnSpc>
                <a:spcPct val="150000"/>
              </a:lnSpc>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Organizations, structures, rules and regulations of food products, supplements, and pharmaceuticals</a:t>
            </a:r>
          </a:p>
          <a:p>
            <a:pPr marL="457200" indent="-457200" algn="just">
              <a:lnSpc>
                <a:spcPct val="150000"/>
              </a:lnSpc>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Food drug interaction and nutriovigilance</a:t>
            </a:r>
          </a:p>
          <a:p>
            <a:pPr marL="457200" indent="-457200" algn="just">
              <a:lnSpc>
                <a:spcPct val="150000"/>
              </a:lnSpc>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The principles of storage and stability of food products, supplements and food products</a:t>
            </a:r>
          </a:p>
          <a:p>
            <a:pPr marL="457200" indent="-457200" algn="just">
              <a:lnSpc>
                <a:spcPct val="150000"/>
              </a:lnSpc>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Processing of edible products, supplements and Nutraceuticals(familiarity with the production method and Formulations)</a:t>
            </a:r>
          </a:p>
          <a:p>
            <a:pPr marL="457200" indent="-457200" algn="just">
              <a:lnSpc>
                <a:spcPct val="150000"/>
              </a:lnSpc>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Microbial control of food products, supplements and Functional Foods</a:t>
            </a:r>
          </a:p>
        </p:txBody>
      </p:sp>
      <p:sp>
        <p:nvSpPr>
          <p:cNvPr id="12" name="Freeform 12"/>
          <p:cNvSpPr/>
          <p:nvPr/>
        </p:nvSpPr>
        <p:spPr>
          <a:xfrm rot="3987423" flipH="1">
            <a:off x="12625695" y="7261552"/>
            <a:ext cx="8063091" cy="6553094"/>
          </a:xfrm>
          <a:custGeom>
            <a:avLst/>
            <a:gdLst/>
            <a:ahLst/>
            <a:cxnLst/>
            <a:rect l="l" t="t" r="r" b="b"/>
            <a:pathLst>
              <a:path w="8063091" h="6553094">
                <a:moveTo>
                  <a:pt x="8063091" y="0"/>
                </a:moveTo>
                <a:lnTo>
                  <a:pt x="0" y="0"/>
                </a:lnTo>
                <a:lnTo>
                  <a:pt x="0" y="6553094"/>
                </a:lnTo>
                <a:lnTo>
                  <a:pt x="8063091" y="6553094"/>
                </a:lnTo>
                <a:lnTo>
                  <a:pt x="806309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4" name="Freeform 10">
            <a:extLst>
              <a:ext uri="{FF2B5EF4-FFF2-40B4-BE49-F238E27FC236}">
                <a16:creationId xmlns:a16="http://schemas.microsoft.com/office/drawing/2014/main" xmlns="" id="{54590C1C-63CB-7586-ED5B-E2627CDAFFDD}"/>
              </a:ext>
            </a:extLst>
          </p:cNvPr>
          <p:cNvSpPr/>
          <p:nvPr/>
        </p:nvSpPr>
        <p:spPr>
          <a:xfrm>
            <a:off x="13868400" y="2571750"/>
            <a:ext cx="4202274" cy="5143500"/>
          </a:xfrm>
          <a:custGeom>
            <a:avLst/>
            <a:gdLst/>
            <a:ahLst/>
            <a:cxnLst/>
            <a:rect l="l" t="t" r="r" b="b"/>
            <a:pathLst>
              <a:path w="5650074" h="5398332">
                <a:moveTo>
                  <a:pt x="0" y="0"/>
                </a:moveTo>
                <a:lnTo>
                  <a:pt x="5650074" y="0"/>
                </a:lnTo>
                <a:lnTo>
                  <a:pt x="5650074" y="5398332"/>
                </a:lnTo>
                <a:lnTo>
                  <a:pt x="0" y="5398332"/>
                </a:lnTo>
                <a:lnTo>
                  <a:pt x="0" y="0"/>
                </a:lnTo>
                <a:close/>
              </a:path>
            </a:pathLst>
          </a:custGeom>
          <a:blipFill>
            <a:blip r:embed="rId4"/>
            <a:stretch>
              <a:fillRect l="-5004" r="-4189"/>
            </a:stretch>
          </a:blipFill>
        </p:spPr>
      </p:sp>
    </p:spTree>
    <p:extLst>
      <p:ext uri="{BB962C8B-B14F-4D97-AF65-F5344CB8AC3E}">
        <p14:creationId xmlns:p14="http://schemas.microsoft.com/office/powerpoint/2010/main" val="186488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561444" y="738076"/>
            <a:ext cx="675462" cy="824630"/>
          </a:xfrm>
          <a:custGeom>
            <a:avLst/>
            <a:gdLst/>
            <a:ahLst/>
            <a:cxnLst/>
            <a:rect l="l" t="t" r="r" b="b"/>
            <a:pathLst>
              <a:path w="675462" h="824630">
                <a:moveTo>
                  <a:pt x="0" y="0"/>
                </a:moveTo>
                <a:lnTo>
                  <a:pt x="675462" y="0"/>
                </a:lnTo>
                <a:lnTo>
                  <a:pt x="675462" y="824630"/>
                </a:lnTo>
                <a:lnTo>
                  <a:pt x="0" y="8246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111642">
            <a:off x="12321022" y="251996"/>
            <a:ext cx="6527257" cy="7152431"/>
          </a:xfrm>
          <a:custGeom>
            <a:avLst/>
            <a:gdLst/>
            <a:ahLst/>
            <a:cxnLst/>
            <a:rect l="l" t="t" r="r" b="b"/>
            <a:pathLst>
              <a:path w="10443683" h="8487866">
                <a:moveTo>
                  <a:pt x="0" y="0"/>
                </a:moveTo>
                <a:lnTo>
                  <a:pt x="10443683" y="0"/>
                </a:lnTo>
                <a:lnTo>
                  <a:pt x="10443683" y="8487866"/>
                </a:lnTo>
                <a:lnTo>
                  <a:pt x="0" y="8487866"/>
                </a:lnTo>
                <a:lnTo>
                  <a:pt x="0" y="0"/>
                </a:lnTo>
                <a:close/>
              </a:path>
            </a:pathLst>
          </a:custGeom>
          <a:blipFill>
            <a:blip r:embed="rId4">
              <a:alphaModFix amt="50000"/>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286656" y="5205818"/>
            <a:ext cx="14800943" cy="1324914"/>
          </a:xfrm>
          <a:prstGeom prst="rect">
            <a:avLst/>
          </a:prstGeom>
        </p:spPr>
        <p:txBody>
          <a:bodyPr wrap="square" lIns="0" tIns="0" rIns="0" bIns="0" rtlCol="0" anchor="t">
            <a:spAutoFit/>
          </a:bodyPr>
          <a:lstStyle/>
          <a:p>
            <a:pPr algn="ctr">
              <a:lnSpc>
                <a:spcPts val="11926"/>
              </a:lnSpc>
            </a:pPr>
            <a:r>
              <a:rPr lang="en-US" sz="6000" dirty="0" smtClean="0">
                <a:solidFill>
                  <a:srgbClr val="2BB4D4"/>
                </a:solidFill>
                <a:latin typeface="Times New Roman" panose="02020603050405020304" pitchFamily="18" charset="0"/>
                <a:cs typeface="Times New Roman" panose="02020603050405020304" pitchFamily="18" charset="0"/>
              </a:rPr>
              <a:t>Functional foods</a:t>
            </a:r>
            <a:endParaRPr lang="en-US" sz="6000" dirty="0">
              <a:solidFill>
                <a:srgbClr val="2BB4D4"/>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8C528587-56BE-0209-2486-FAF8A3F67DC1}"/>
              </a:ext>
            </a:extLst>
          </p:cNvPr>
          <p:cNvPicPr>
            <a:picLocks noChangeAspect="1"/>
          </p:cNvPicPr>
          <p:nvPr/>
        </p:nvPicPr>
        <p:blipFill>
          <a:blip r:embed="rId6"/>
          <a:stretch>
            <a:fillRect/>
          </a:stretch>
        </p:blipFill>
        <p:spPr>
          <a:xfrm>
            <a:off x="629708" y="405886"/>
            <a:ext cx="1844376" cy="1293816"/>
          </a:xfrm>
          <a:prstGeom prst="rect">
            <a:avLst/>
          </a:prstGeom>
        </p:spPr>
      </p:pic>
    </p:spTree>
    <p:extLst>
      <p:ext uri="{BB962C8B-B14F-4D97-AF65-F5344CB8AC3E}">
        <p14:creationId xmlns:p14="http://schemas.microsoft.com/office/powerpoint/2010/main" val="3010706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80AEB6-3D1F-4F3F-BDD5-EFC896856DF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BCE63DA7-6444-47DE-8C12-72B47778BD5E}"/>
              </a:ext>
            </a:extLst>
          </p:cNvPr>
          <p:cNvPicPr>
            <a:picLocks noGrp="1" noChangeAspect="1"/>
          </p:cNvPicPr>
          <p:nvPr>
            <p:ph idx="1"/>
          </p:nvPr>
        </p:nvPicPr>
        <p:blipFill>
          <a:blip r:embed="rId2"/>
          <a:stretch>
            <a:fillRect/>
          </a:stretch>
        </p:blipFill>
        <p:spPr>
          <a:xfrm>
            <a:off x="3352800" y="812702"/>
            <a:ext cx="12128124" cy="8445597"/>
          </a:xfrm>
          <a:prstGeom prst="rect">
            <a:avLst/>
          </a:prstGeom>
        </p:spPr>
      </p:pic>
    </p:spTree>
    <p:extLst>
      <p:ext uri="{BB962C8B-B14F-4D97-AF65-F5344CB8AC3E}">
        <p14:creationId xmlns:p14="http://schemas.microsoft.com/office/powerpoint/2010/main" val="2242676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0B2790-C30F-4588-8394-703A60201B21}"/>
              </a:ext>
            </a:extLst>
          </p:cNvPr>
          <p:cNvSpPr>
            <a:spLocks noGrp="1"/>
          </p:cNvSpPr>
          <p:nvPr>
            <p:ph type="title"/>
          </p:nvPr>
        </p:nvSpPr>
        <p:spPr/>
        <p:txBody>
          <a:bodyPr>
            <a:normAutofit fontScale="90000"/>
          </a:bodyPr>
          <a:lstStyle/>
          <a:p>
            <a:r>
              <a:rPr lang="en-US" sz="9000" dirty="0">
                <a:solidFill>
                  <a:srgbClr val="004AAD"/>
                </a:solidFill>
                <a:latin typeface="Times New Roman" panose="02020603050405020304" pitchFamily="18" charset="0"/>
                <a:ea typeface="+mn-ea"/>
                <a:cs typeface="Times New Roman" panose="02020603050405020304" pitchFamily="18" charset="0"/>
              </a:rPr>
              <a:t>Products</a:t>
            </a:r>
            <a:r>
              <a:rPr lang="en-US" dirty="0"/>
              <a:t> </a:t>
            </a:r>
          </a:p>
        </p:txBody>
      </p:sp>
      <p:pic>
        <p:nvPicPr>
          <p:cNvPr id="4" name="Content Placeholder 3">
            <a:extLst>
              <a:ext uri="{FF2B5EF4-FFF2-40B4-BE49-F238E27FC236}">
                <a16:creationId xmlns:a16="http://schemas.microsoft.com/office/drawing/2014/main" xmlns="" id="{B4AC56DA-CF20-45CD-8697-929429FEF9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6134100"/>
            <a:ext cx="3792548" cy="2523768"/>
          </a:xfrm>
          <a:prstGeom prst="rect">
            <a:avLst/>
          </a:prstGeom>
        </p:spPr>
      </p:pic>
      <p:sp>
        <p:nvSpPr>
          <p:cNvPr id="5" name="TextBox 4">
            <a:extLst>
              <a:ext uri="{FF2B5EF4-FFF2-40B4-BE49-F238E27FC236}">
                <a16:creationId xmlns:a16="http://schemas.microsoft.com/office/drawing/2014/main" xmlns="" id="{6CCE6614-67D3-4F3F-9FE3-BF1D0ECC40D8}"/>
              </a:ext>
            </a:extLst>
          </p:cNvPr>
          <p:cNvSpPr txBox="1"/>
          <p:nvPr/>
        </p:nvSpPr>
        <p:spPr>
          <a:xfrm>
            <a:off x="838200" y="1671810"/>
            <a:ext cx="16797550" cy="3495957"/>
          </a:xfrm>
          <a:prstGeom prst="rect">
            <a:avLst/>
          </a:prstGeom>
          <a:noFill/>
        </p:spPr>
        <p:txBody>
          <a:bodyPr wrap="square" rtlCol="0">
            <a:spAutoFit/>
          </a:bodyPr>
          <a:lstStyle/>
          <a:p>
            <a:pPr marL="685800" indent="-685800" algn="just">
              <a:lnSpc>
                <a:spcPct val="150000"/>
              </a:lnSpc>
              <a:buFont typeface="Arial" panose="020B0604020202020204" pitchFamily="34" charset="0"/>
              <a:buChar char="•"/>
            </a:pPr>
            <a:r>
              <a:rPr lang="en-US" sz="3800" dirty="0" err="1">
                <a:latin typeface="Times New Roman" panose="02020603050405020304" pitchFamily="18" charset="0"/>
                <a:cs typeface="Times New Roman" panose="02020603050405020304" pitchFamily="18" charset="0"/>
              </a:rPr>
              <a:t>Axona</a:t>
            </a:r>
            <a:r>
              <a:rPr lang="en-US" sz="3800" dirty="0">
                <a:latin typeface="Times New Roman" panose="02020603050405020304" pitchFamily="18" charset="0"/>
                <a:cs typeface="Times New Roman" panose="02020603050405020304" pitchFamily="18" charset="0"/>
              </a:rPr>
              <a:t> is a first-in-class medical food for the clinical dietary management of the metabolic processes associated with mild-to-moderate Alzheimer’s. </a:t>
            </a:r>
          </a:p>
          <a:p>
            <a:pPr marL="685800" indent="-685800" algn="just">
              <a:lnSpc>
                <a:spcPct val="150000"/>
              </a:lnSpc>
              <a:buFont typeface="Arial" panose="020B0604020202020204" pitchFamily="34" charset="0"/>
              <a:buChar char="•"/>
            </a:pPr>
            <a:r>
              <a:rPr lang="en-US" sz="3800" dirty="0">
                <a:latin typeface="Times New Roman" panose="02020603050405020304" pitchFamily="18" charset="0"/>
                <a:cs typeface="Times New Roman" panose="02020603050405020304" pitchFamily="18" charset="0"/>
              </a:rPr>
              <a:t>Lullaby Milk contains higher levels of melatonin.</a:t>
            </a:r>
          </a:p>
          <a:p>
            <a:pPr marL="685800" indent="-685800" algn="just">
              <a:lnSpc>
                <a:spcPct val="150000"/>
              </a:lnSpc>
              <a:buFont typeface="Arial" panose="020B0604020202020204" pitchFamily="34" charset="0"/>
              <a:buChar char="•"/>
            </a:pPr>
            <a:r>
              <a:rPr lang="en-US" sz="3800" dirty="0">
                <a:latin typeface="Times New Roman" panose="02020603050405020304" pitchFamily="18" charset="0"/>
                <a:cs typeface="Times New Roman" panose="02020603050405020304" pitchFamily="18" charset="0"/>
              </a:rPr>
              <a:t>GABA chocolate is only on sale in Japan.</a:t>
            </a:r>
          </a:p>
        </p:txBody>
      </p:sp>
      <p:pic>
        <p:nvPicPr>
          <p:cNvPr id="6" name="Content Placeholder 3">
            <a:extLst>
              <a:ext uri="{FF2B5EF4-FFF2-40B4-BE49-F238E27FC236}">
                <a16:creationId xmlns:a16="http://schemas.microsoft.com/office/drawing/2014/main" xmlns="" id="{0BDD3541-7520-4E5A-8550-B6E3725879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5534464"/>
            <a:ext cx="2769010" cy="3723040"/>
          </a:xfrm>
          <a:prstGeom prst="rect">
            <a:avLst/>
          </a:prstGeom>
        </p:spPr>
      </p:pic>
      <p:pic>
        <p:nvPicPr>
          <p:cNvPr id="7" name="Picture 6">
            <a:extLst>
              <a:ext uri="{FF2B5EF4-FFF2-40B4-BE49-F238E27FC236}">
                <a16:creationId xmlns:a16="http://schemas.microsoft.com/office/drawing/2014/main" xmlns="" id="{AB90F1EE-DAFB-4BC6-BB7C-3D8FAA8B52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01600" y="5905500"/>
            <a:ext cx="3186770" cy="3432418"/>
          </a:xfrm>
          <a:prstGeom prst="rect">
            <a:avLst/>
          </a:prstGeom>
        </p:spPr>
      </p:pic>
    </p:spTree>
    <p:extLst>
      <p:ext uri="{BB962C8B-B14F-4D97-AF65-F5344CB8AC3E}">
        <p14:creationId xmlns:p14="http://schemas.microsoft.com/office/powerpoint/2010/main" val="4167472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8000" dirty="0">
                <a:solidFill>
                  <a:srgbClr val="004AAD"/>
                </a:solidFill>
                <a:latin typeface="Times New Roman" panose="02020603050405020304" pitchFamily="18" charset="0"/>
                <a:ea typeface="+mn-ea"/>
                <a:cs typeface="Times New Roman" panose="02020603050405020304" pitchFamily="18" charset="0"/>
              </a:rPr>
              <a:t>Job opportunity</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Food industry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647700"/>
            <a:ext cx="10287000" cy="8010144"/>
          </a:xfrm>
          <a:prstGeom prst="rect">
            <a:avLst/>
          </a:prstGeom>
        </p:spPr>
      </p:pic>
    </p:spTree>
    <p:extLst>
      <p:ext uri="{BB962C8B-B14F-4D97-AF65-F5344CB8AC3E}">
        <p14:creationId xmlns:p14="http://schemas.microsoft.com/office/powerpoint/2010/main" val="4070242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144593">
            <a:off x="7199476" y="-2986334"/>
            <a:ext cx="17617704" cy="17617704"/>
          </a:xfrm>
          <a:custGeom>
            <a:avLst/>
            <a:gdLst/>
            <a:ahLst/>
            <a:cxnLst/>
            <a:rect l="l" t="t" r="r" b="b"/>
            <a:pathLst>
              <a:path w="17617704" h="17617704">
                <a:moveTo>
                  <a:pt x="0" y="0"/>
                </a:moveTo>
                <a:lnTo>
                  <a:pt x="17617704" y="0"/>
                </a:lnTo>
                <a:lnTo>
                  <a:pt x="17617704" y="17617704"/>
                </a:lnTo>
                <a:lnTo>
                  <a:pt x="0" y="17617704"/>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4662819">
            <a:off x="8507262" y="-2921356"/>
            <a:ext cx="12794948" cy="8828634"/>
          </a:xfrm>
          <a:custGeom>
            <a:avLst/>
            <a:gdLst/>
            <a:ahLst/>
            <a:cxnLst/>
            <a:rect l="l" t="t" r="r" b="b"/>
            <a:pathLst>
              <a:path w="12794948" h="8828634">
                <a:moveTo>
                  <a:pt x="0" y="0"/>
                </a:moveTo>
                <a:lnTo>
                  <a:pt x="12794949" y="0"/>
                </a:lnTo>
                <a:lnTo>
                  <a:pt x="12794949" y="8828633"/>
                </a:lnTo>
                <a:lnTo>
                  <a:pt x="0" y="8828633"/>
                </a:lnTo>
                <a:lnTo>
                  <a:pt x="0" y="0"/>
                </a:lnTo>
                <a:close/>
              </a:path>
            </a:pathLst>
          </a:custGeom>
          <a:blipFill>
            <a:blip r:embed="rId4">
              <a:alphaModFix amt="50000"/>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1028700" y="1221385"/>
            <a:ext cx="8336950" cy="1154162"/>
          </a:xfrm>
          <a:prstGeom prst="rect">
            <a:avLst/>
          </a:prstGeom>
        </p:spPr>
        <p:txBody>
          <a:bodyPr lIns="0" tIns="0" rIns="0" bIns="0" rtlCol="0" anchor="t">
            <a:spAutoFit/>
          </a:bodyPr>
          <a:lstStyle/>
          <a:p>
            <a:pPr>
              <a:lnSpc>
                <a:spcPts val="9000"/>
              </a:lnSpc>
            </a:pPr>
            <a:r>
              <a:rPr lang="en-US" sz="8100" dirty="0">
                <a:solidFill>
                  <a:srgbClr val="004AAD"/>
                </a:solidFill>
                <a:latin typeface="Times New Roman" panose="02020603050405020304" pitchFamily="18" charset="0"/>
                <a:cs typeface="Times New Roman" panose="02020603050405020304" pitchFamily="18" charset="0"/>
              </a:rPr>
              <a:t>OUR SERVICE</a:t>
            </a:r>
          </a:p>
        </p:txBody>
      </p:sp>
      <p:sp>
        <p:nvSpPr>
          <p:cNvPr id="6" name="TextBox 6"/>
          <p:cNvSpPr txBox="1"/>
          <p:nvPr/>
        </p:nvSpPr>
        <p:spPr>
          <a:xfrm>
            <a:off x="8602222" y="2719500"/>
            <a:ext cx="2852657" cy="448841"/>
          </a:xfrm>
          <a:prstGeom prst="rect">
            <a:avLst/>
          </a:prstGeom>
        </p:spPr>
        <p:txBody>
          <a:bodyPr lIns="0" tIns="0" rIns="0" bIns="0" rtlCol="0" anchor="t">
            <a:spAutoFit/>
          </a:bodyPr>
          <a:lstStyle/>
          <a:p>
            <a:pPr marL="539748" lvl="1" indent="-269874">
              <a:lnSpc>
                <a:spcPts val="3499"/>
              </a:lnSpc>
              <a:buFont typeface="Arial"/>
              <a:buChar char="•"/>
            </a:pPr>
            <a:r>
              <a:rPr lang="en-US" sz="2499" dirty="0">
                <a:solidFill>
                  <a:srgbClr val="2E2E2E"/>
                </a:solidFill>
                <a:latin typeface="Times New Roman" panose="02020603050405020304" pitchFamily="18" charset="0"/>
                <a:ea typeface="Tahoma" panose="020B0604030504040204" pitchFamily="34" charset="0"/>
                <a:cs typeface="Times New Roman" panose="02020603050405020304" pitchFamily="18" charset="0"/>
              </a:rPr>
              <a:t>Service 01</a:t>
            </a:r>
          </a:p>
        </p:txBody>
      </p:sp>
      <p:sp>
        <p:nvSpPr>
          <p:cNvPr id="7" name="TextBox 7"/>
          <p:cNvSpPr txBox="1"/>
          <p:nvPr/>
        </p:nvSpPr>
        <p:spPr>
          <a:xfrm>
            <a:off x="8633817" y="6563240"/>
            <a:ext cx="2852657" cy="422238"/>
          </a:xfrm>
          <a:prstGeom prst="rect">
            <a:avLst/>
          </a:prstGeom>
        </p:spPr>
        <p:txBody>
          <a:bodyPr lIns="0" tIns="0" rIns="0" bIns="0" rtlCol="0" anchor="t">
            <a:spAutoFit/>
          </a:bodyPr>
          <a:lstStyle/>
          <a:p>
            <a:pPr marL="539748" lvl="1" indent="-269874">
              <a:lnSpc>
                <a:spcPts val="3499"/>
              </a:lnSpc>
              <a:buFont typeface="Arial"/>
              <a:buChar char="•"/>
            </a:pPr>
            <a:r>
              <a:rPr lang="en-US" sz="2499" dirty="0">
                <a:solidFill>
                  <a:srgbClr val="2E2E2E"/>
                </a:solidFill>
                <a:latin typeface="Times New Roman" panose="02020603050405020304" pitchFamily="18" charset="0"/>
                <a:ea typeface="Tahoma" panose="020B0604030504040204" pitchFamily="34" charset="0"/>
                <a:cs typeface="Times New Roman" panose="02020603050405020304" pitchFamily="18" charset="0"/>
              </a:rPr>
              <a:t>Service 03</a:t>
            </a:r>
          </a:p>
        </p:txBody>
      </p:sp>
      <p:sp>
        <p:nvSpPr>
          <p:cNvPr id="8" name="TextBox 8"/>
          <p:cNvSpPr txBox="1"/>
          <p:nvPr/>
        </p:nvSpPr>
        <p:spPr>
          <a:xfrm>
            <a:off x="13155671" y="2547509"/>
            <a:ext cx="2852657" cy="422238"/>
          </a:xfrm>
          <a:prstGeom prst="rect">
            <a:avLst/>
          </a:prstGeom>
        </p:spPr>
        <p:txBody>
          <a:bodyPr lIns="0" tIns="0" rIns="0" bIns="0" rtlCol="0" anchor="t">
            <a:spAutoFit/>
          </a:bodyPr>
          <a:lstStyle/>
          <a:p>
            <a:pPr marL="539748" lvl="1" indent="-269874">
              <a:lnSpc>
                <a:spcPts val="3499"/>
              </a:lnSpc>
              <a:buFont typeface="Arial"/>
              <a:buChar char="•"/>
            </a:pPr>
            <a:r>
              <a:rPr lang="en-US" sz="2499" dirty="0">
                <a:solidFill>
                  <a:srgbClr val="2E2E2E"/>
                </a:solidFill>
                <a:latin typeface="Times New Roman" panose="02020603050405020304" pitchFamily="18" charset="0"/>
                <a:ea typeface="Tahoma" panose="020B0604030504040204" pitchFamily="34" charset="0"/>
                <a:cs typeface="Times New Roman" panose="02020603050405020304" pitchFamily="18" charset="0"/>
              </a:rPr>
              <a:t>Service 02</a:t>
            </a:r>
          </a:p>
        </p:txBody>
      </p:sp>
      <p:sp>
        <p:nvSpPr>
          <p:cNvPr id="9" name="TextBox 9"/>
          <p:cNvSpPr txBox="1"/>
          <p:nvPr/>
        </p:nvSpPr>
        <p:spPr>
          <a:xfrm>
            <a:off x="13742793" y="6642539"/>
            <a:ext cx="2852657" cy="422238"/>
          </a:xfrm>
          <a:prstGeom prst="rect">
            <a:avLst/>
          </a:prstGeom>
        </p:spPr>
        <p:txBody>
          <a:bodyPr lIns="0" tIns="0" rIns="0" bIns="0" rtlCol="0" anchor="t">
            <a:spAutoFit/>
          </a:bodyPr>
          <a:lstStyle/>
          <a:p>
            <a:pPr marL="539748" lvl="1" indent="-269874">
              <a:lnSpc>
                <a:spcPts val="3499"/>
              </a:lnSpc>
              <a:buFont typeface="Arial"/>
              <a:buChar char="•"/>
            </a:pPr>
            <a:r>
              <a:rPr lang="en-US" sz="2499" dirty="0">
                <a:solidFill>
                  <a:srgbClr val="2E2E2E"/>
                </a:solidFill>
                <a:latin typeface="Times New Roman" panose="02020603050405020304" pitchFamily="18" charset="0"/>
                <a:ea typeface="Tahoma" panose="020B0604030504040204" pitchFamily="34" charset="0"/>
                <a:cs typeface="Times New Roman" panose="02020603050405020304" pitchFamily="18" charset="0"/>
              </a:rPr>
              <a:t>Service 04</a:t>
            </a:r>
          </a:p>
        </p:txBody>
      </p:sp>
      <p:sp>
        <p:nvSpPr>
          <p:cNvPr id="10" name="TextBox 10"/>
          <p:cNvSpPr txBox="1"/>
          <p:nvPr/>
        </p:nvSpPr>
        <p:spPr>
          <a:xfrm>
            <a:off x="8806912" y="3360305"/>
            <a:ext cx="3689888" cy="2462213"/>
          </a:xfrm>
          <a:prstGeom prst="rect">
            <a:avLst/>
          </a:prstGeom>
        </p:spPr>
        <p:txBody>
          <a:bodyPr wrap="square" lIns="0" tIns="0" rIns="0" bIns="0" rtlCol="0" anchor="t">
            <a:spAutoFit/>
          </a:bodyPr>
          <a:lstStyle/>
          <a:p>
            <a:pPr>
              <a:lnSpc>
                <a:spcPts val="3200"/>
              </a:lnSpc>
            </a:pPr>
            <a:r>
              <a:rPr lang="en-US" sz="2800" dirty="0">
                <a:solidFill>
                  <a:srgbClr val="2E2E2E"/>
                </a:solidFill>
                <a:latin typeface="Times New Roman" panose="02020603050405020304" pitchFamily="18" charset="0"/>
                <a:cs typeface="Times New Roman" panose="02020603050405020304" pitchFamily="18" charset="0"/>
              </a:rPr>
              <a:t>Providing specialized services to industries regarding the analysis and design of nutraceutical and food drug formulations.</a:t>
            </a:r>
          </a:p>
        </p:txBody>
      </p:sp>
      <p:sp>
        <p:nvSpPr>
          <p:cNvPr id="11" name="TextBox 11"/>
          <p:cNvSpPr txBox="1"/>
          <p:nvPr/>
        </p:nvSpPr>
        <p:spPr>
          <a:xfrm>
            <a:off x="9129486" y="7590970"/>
            <a:ext cx="3102586" cy="1231106"/>
          </a:xfrm>
          <a:prstGeom prst="rect">
            <a:avLst/>
          </a:prstGeom>
        </p:spPr>
        <p:txBody>
          <a:bodyPr wrap="square" lIns="0" tIns="0" rIns="0" bIns="0" rtlCol="0" anchor="t">
            <a:spAutoFit/>
          </a:bodyPr>
          <a:lstStyle/>
          <a:p>
            <a:pPr>
              <a:lnSpc>
                <a:spcPts val="3200"/>
              </a:lnSpc>
            </a:pPr>
            <a:r>
              <a:rPr lang="en-US" sz="3200" dirty="0">
                <a:solidFill>
                  <a:srgbClr val="2E2E2E"/>
                </a:solidFill>
                <a:latin typeface="Times New Roman" panose="02020603050405020304" pitchFamily="18" charset="0"/>
                <a:cs typeface="Times New Roman" panose="02020603050405020304" pitchFamily="18" charset="0"/>
              </a:rPr>
              <a:t>Quality control of food and pharmaceuticals</a:t>
            </a:r>
          </a:p>
        </p:txBody>
      </p:sp>
      <p:sp>
        <p:nvSpPr>
          <p:cNvPr id="12" name="TextBox 12"/>
          <p:cNvSpPr txBox="1"/>
          <p:nvPr/>
        </p:nvSpPr>
        <p:spPr>
          <a:xfrm>
            <a:off x="13438720" y="3151996"/>
            <a:ext cx="4267200" cy="2051844"/>
          </a:xfrm>
          <a:prstGeom prst="rect">
            <a:avLst/>
          </a:prstGeom>
        </p:spPr>
        <p:txBody>
          <a:bodyPr wrap="square" lIns="0" tIns="0" rIns="0" bIns="0" rtlCol="0" anchor="t">
            <a:spAutoFit/>
          </a:bodyPr>
          <a:lstStyle/>
          <a:p>
            <a:pPr>
              <a:lnSpc>
                <a:spcPts val="3200"/>
              </a:lnSpc>
            </a:pPr>
            <a:r>
              <a:rPr lang="en-US" sz="2800" dirty="0">
                <a:solidFill>
                  <a:srgbClr val="2E2E2E"/>
                </a:solidFill>
                <a:latin typeface="Times New Roman" panose="02020603050405020304" pitchFamily="18" charset="0"/>
                <a:cs typeface="Times New Roman" panose="02020603050405020304" pitchFamily="18" charset="0"/>
              </a:rPr>
              <a:t>Cooperation with the industry in the field of standardization of supplements, herbal, traditional, food and cosmetic-health products.</a:t>
            </a:r>
          </a:p>
        </p:txBody>
      </p:sp>
      <p:sp>
        <p:nvSpPr>
          <p:cNvPr id="13" name="TextBox 13"/>
          <p:cNvSpPr txBox="1"/>
          <p:nvPr/>
        </p:nvSpPr>
        <p:spPr>
          <a:xfrm>
            <a:off x="13438720" y="7381792"/>
            <a:ext cx="4267200" cy="1911549"/>
          </a:xfrm>
          <a:prstGeom prst="rect">
            <a:avLst/>
          </a:prstGeom>
        </p:spPr>
        <p:txBody>
          <a:bodyPr wrap="square" lIns="0" tIns="0" rIns="0" bIns="0" rtlCol="0" anchor="t">
            <a:spAutoFit/>
          </a:bodyPr>
          <a:lstStyle/>
          <a:p>
            <a:pPr>
              <a:lnSpc>
                <a:spcPts val="3840"/>
              </a:lnSpc>
            </a:pPr>
            <a:r>
              <a:rPr lang="en-US" sz="2800" dirty="0">
                <a:latin typeface="Times New Roman" panose="02020603050405020304" pitchFamily="18" charset="0"/>
                <a:cs typeface="Times New Roman" panose="02020603050405020304" pitchFamily="18" charset="0"/>
              </a:rPr>
              <a:t>Monitoring nutritional status in diets and counseling in the field of drug and food interactions</a:t>
            </a:r>
            <a:r>
              <a:rPr lang="fa-I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EB0E6FF5-D6EA-968A-1F02-BF4209CEBF46}"/>
              </a:ext>
            </a:extLst>
          </p:cNvPr>
          <p:cNvPicPr>
            <a:picLocks noChangeAspect="1"/>
          </p:cNvPicPr>
          <p:nvPr/>
        </p:nvPicPr>
        <p:blipFill>
          <a:blip r:embed="rId6"/>
          <a:stretch>
            <a:fillRect/>
          </a:stretch>
        </p:blipFill>
        <p:spPr>
          <a:xfrm>
            <a:off x="1423285" y="3859727"/>
            <a:ext cx="5524668" cy="3243150"/>
          </a:xfrm>
          <a:prstGeom prst="rect">
            <a:avLst/>
          </a:prstGeom>
        </p:spPr>
      </p:pic>
    </p:spTree>
    <p:extLst>
      <p:ext uri="{BB962C8B-B14F-4D97-AF65-F5344CB8AC3E}">
        <p14:creationId xmlns:p14="http://schemas.microsoft.com/office/powerpoint/2010/main" val="1516978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8930" y="699978"/>
            <a:ext cx="15200663" cy="1154162"/>
          </a:xfrm>
          <a:prstGeom prst="rect">
            <a:avLst/>
          </a:prstGeom>
        </p:spPr>
        <p:txBody>
          <a:bodyPr wrap="square" lIns="0" tIns="0" rIns="0" bIns="0" rtlCol="0" anchor="t">
            <a:spAutoFit/>
          </a:bodyPr>
          <a:lstStyle/>
          <a:p>
            <a:pPr>
              <a:lnSpc>
                <a:spcPts val="9000"/>
              </a:lnSpc>
            </a:pPr>
            <a:r>
              <a:rPr lang="en-US" sz="8000" dirty="0">
                <a:solidFill>
                  <a:srgbClr val="004AAD"/>
                </a:solidFill>
                <a:latin typeface="Times New Roman" panose="02020603050405020304" pitchFamily="18" charset="0"/>
                <a:cs typeface="Times New Roman" panose="02020603050405020304" pitchFamily="18" charset="0"/>
              </a:rPr>
              <a:t>PhD thesis </a:t>
            </a:r>
          </a:p>
        </p:txBody>
      </p:sp>
      <p:sp>
        <p:nvSpPr>
          <p:cNvPr id="3" name="TextBox 3"/>
          <p:cNvSpPr txBox="1"/>
          <p:nvPr/>
        </p:nvSpPr>
        <p:spPr>
          <a:xfrm>
            <a:off x="526478" y="2099607"/>
            <a:ext cx="12238764" cy="5816977"/>
          </a:xfrm>
          <a:prstGeom prst="rect">
            <a:avLst/>
          </a:prstGeom>
        </p:spPr>
        <p:txBody>
          <a:bodyPr wrap="square" lIns="0" tIns="0" rIns="0" bIns="0" rtlCol="0" anchor="t">
            <a:spAutoFit/>
          </a:bodyPr>
          <a:lstStyle/>
          <a:p>
            <a:pPr marL="457200" indent="-457200" algn="just">
              <a:lnSpc>
                <a:spcPct val="150000"/>
              </a:lnSpc>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Development of nondestructive methods in assessment of authenticity of sport whey protein Supplements.</a:t>
            </a:r>
          </a:p>
          <a:p>
            <a:pPr marL="457200" indent="-457200" algn="just">
              <a:lnSpc>
                <a:spcPct val="150000"/>
              </a:lnSpc>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Design, preparation and control of food SPREAD and quantitative and qualitative analysis of its characteristics.</a:t>
            </a:r>
          </a:p>
          <a:p>
            <a:pPr marL="457200" indent="-457200" algn="just">
              <a:lnSpc>
                <a:spcPct val="150000"/>
              </a:lnSpc>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Berberis vulgaris L. Extraction containing Berberine and Design, preparation&amp; Physicochemical characterization of oral film of Extract by using design of experiment.</a:t>
            </a:r>
          </a:p>
          <a:p>
            <a:pPr marL="457200" indent="-457200" algn="just">
              <a:lnSpc>
                <a:spcPct val="150000"/>
              </a:lnSpc>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Preparing and optimizing the classic 4:1 </a:t>
            </a:r>
            <a:r>
              <a:rPr lang="en-US" sz="2800" dirty="0" err="1">
                <a:latin typeface="Times New Roman" panose="02020603050405020304" pitchFamily="18" charset="0"/>
                <a:cs typeface="Times New Roman" panose="02020603050405020304" pitchFamily="18" charset="0"/>
              </a:rPr>
              <a:t>ketogenic</a:t>
            </a:r>
            <a:r>
              <a:rPr lang="en-US" sz="2800" dirty="0">
                <a:latin typeface="Times New Roman" panose="02020603050405020304" pitchFamily="18" charset="0"/>
                <a:cs typeface="Times New Roman" panose="02020603050405020304" pitchFamily="18" charset="0"/>
              </a:rPr>
              <a:t> formulation and investigating its </a:t>
            </a:r>
            <a:r>
              <a:rPr lang="en-US" sz="2800" dirty="0" err="1">
                <a:latin typeface="Times New Roman" panose="02020603050405020304" pitchFamily="18" charset="0"/>
                <a:cs typeface="Times New Roman" panose="02020603050405020304" pitchFamily="18" charset="0"/>
              </a:rPr>
              <a:t>ketogenic</a:t>
            </a:r>
            <a:r>
              <a:rPr lang="en-US" sz="2800" dirty="0">
                <a:latin typeface="Times New Roman" panose="02020603050405020304" pitchFamily="18" charset="0"/>
                <a:cs typeface="Times New Roman" panose="02020603050405020304" pitchFamily="18" charset="0"/>
              </a:rPr>
              <a:t> status in patients with traumatic brain in injury </a:t>
            </a:r>
          </a:p>
        </p:txBody>
      </p:sp>
      <p:sp>
        <p:nvSpPr>
          <p:cNvPr id="12" name="Freeform 12"/>
          <p:cNvSpPr/>
          <p:nvPr/>
        </p:nvSpPr>
        <p:spPr>
          <a:xfrm rot="3987423" flipH="1">
            <a:off x="12625695" y="7261552"/>
            <a:ext cx="8063091" cy="6553094"/>
          </a:xfrm>
          <a:custGeom>
            <a:avLst/>
            <a:gdLst/>
            <a:ahLst/>
            <a:cxnLst/>
            <a:rect l="l" t="t" r="r" b="b"/>
            <a:pathLst>
              <a:path w="8063091" h="6553094">
                <a:moveTo>
                  <a:pt x="8063091" y="0"/>
                </a:moveTo>
                <a:lnTo>
                  <a:pt x="0" y="0"/>
                </a:lnTo>
                <a:lnTo>
                  <a:pt x="0" y="6553094"/>
                </a:lnTo>
                <a:lnTo>
                  <a:pt x="8063091" y="6553094"/>
                </a:lnTo>
                <a:lnTo>
                  <a:pt x="806309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pic>
        <p:nvPicPr>
          <p:cNvPr id="13" name="Picture 12">
            <a:extLst>
              <a:ext uri="{FF2B5EF4-FFF2-40B4-BE49-F238E27FC236}">
                <a16:creationId xmlns:a16="http://schemas.microsoft.com/office/drawing/2014/main" xmlns="" id="{E97FFBFB-3D89-2FCB-056D-57885CFF6D6F}"/>
              </a:ext>
            </a:extLst>
          </p:cNvPr>
          <p:cNvPicPr>
            <a:picLocks noChangeAspect="1"/>
          </p:cNvPicPr>
          <p:nvPr/>
        </p:nvPicPr>
        <p:blipFill>
          <a:blip r:embed="rId4"/>
          <a:stretch>
            <a:fillRect/>
          </a:stretch>
        </p:blipFill>
        <p:spPr>
          <a:xfrm>
            <a:off x="13487400" y="2424490"/>
            <a:ext cx="4670533" cy="7373520"/>
          </a:xfrm>
          <a:prstGeom prst="rect">
            <a:avLst/>
          </a:prstGeom>
        </p:spPr>
      </p:pic>
    </p:spTree>
    <p:extLst>
      <p:ext uri="{BB962C8B-B14F-4D97-AF65-F5344CB8AC3E}">
        <p14:creationId xmlns:p14="http://schemas.microsoft.com/office/powerpoint/2010/main" val="323888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838200" y="571500"/>
            <a:ext cx="12230230" cy="1154162"/>
          </a:xfrm>
          <a:prstGeom prst="rect">
            <a:avLst/>
          </a:prstGeom>
        </p:spPr>
        <p:txBody>
          <a:bodyPr lIns="0" tIns="0" rIns="0" bIns="0" rtlCol="0" anchor="t">
            <a:spAutoFit/>
          </a:bodyPr>
          <a:lstStyle/>
          <a:p>
            <a:pPr>
              <a:lnSpc>
                <a:spcPts val="9000"/>
              </a:lnSpc>
            </a:pPr>
            <a:r>
              <a:rPr lang="en-US" sz="9000" dirty="0">
                <a:solidFill>
                  <a:srgbClr val="004AAD"/>
                </a:solidFill>
                <a:latin typeface="Times New Roman" panose="02020603050405020304" pitchFamily="18" charset="0"/>
                <a:cs typeface="Times New Roman" panose="02020603050405020304" pitchFamily="18" charset="0"/>
              </a:rPr>
              <a:t>We’ll talk about…</a:t>
            </a:r>
          </a:p>
        </p:txBody>
      </p:sp>
      <p:sp>
        <p:nvSpPr>
          <p:cNvPr id="5" name="TextBox 5"/>
          <p:cNvSpPr txBox="1"/>
          <p:nvPr/>
        </p:nvSpPr>
        <p:spPr>
          <a:xfrm>
            <a:off x="762000" y="1450941"/>
            <a:ext cx="4267200" cy="8680518"/>
          </a:xfrm>
          <a:prstGeom prst="rect">
            <a:avLst/>
          </a:prstGeom>
        </p:spPr>
        <p:txBody>
          <a:bodyPr wrap="square" lIns="0" tIns="0" rIns="0" bIns="0" rtlCol="0" anchor="t">
            <a:spAutoFit/>
          </a:bodyPr>
          <a:lstStyle/>
          <a:p>
            <a:pPr marL="612774" lvl="1" indent="-342900">
              <a:lnSpc>
                <a:spcPct val="200000"/>
              </a:lnSpc>
              <a:buFont typeface="Arial" panose="020B0604020202020204" pitchFamily="34" charset="0"/>
              <a:buChar char="•"/>
            </a:pPr>
            <a:r>
              <a:rPr lang="en-US" sz="2600" b="1" dirty="0">
                <a:solidFill>
                  <a:srgbClr val="2E2E2E"/>
                </a:solidFill>
                <a:latin typeface="Times New Roman" panose="02020603050405020304" pitchFamily="18" charset="0"/>
                <a:cs typeface="Times New Roman" panose="02020603050405020304" pitchFamily="18" charset="0"/>
              </a:rPr>
              <a:t>History Of Department</a:t>
            </a:r>
          </a:p>
          <a:p>
            <a:pPr marL="539749" lvl="1" indent="-269875">
              <a:lnSpc>
                <a:spcPct val="200000"/>
              </a:lnSpc>
              <a:buFont typeface="Arial"/>
              <a:buChar char="•"/>
            </a:pPr>
            <a:r>
              <a:rPr lang="en-US" sz="2600" b="1" dirty="0">
                <a:latin typeface="Times New Roman" panose="02020603050405020304" pitchFamily="18" charset="0"/>
                <a:cs typeface="Times New Roman" panose="02020603050405020304" pitchFamily="18" charset="0"/>
              </a:rPr>
              <a:t>Curriculum </a:t>
            </a:r>
          </a:p>
          <a:p>
            <a:pPr marL="539749" lvl="1" indent="-269875">
              <a:lnSpc>
                <a:spcPct val="200000"/>
              </a:lnSpc>
              <a:buFont typeface="Arial"/>
              <a:buChar char="•"/>
            </a:pPr>
            <a:r>
              <a:rPr lang="en-US" sz="2600" b="1" dirty="0">
                <a:solidFill>
                  <a:srgbClr val="2E2E2E"/>
                </a:solidFill>
                <a:latin typeface="Times New Roman" panose="02020603050405020304" pitchFamily="18" charset="0"/>
                <a:cs typeface="Times New Roman" panose="02020603050405020304" pitchFamily="18" charset="0"/>
              </a:rPr>
              <a:t>About Nutraceutics</a:t>
            </a:r>
          </a:p>
          <a:p>
            <a:pPr marL="539749" lvl="1" indent="-269875">
              <a:lnSpc>
                <a:spcPct val="200000"/>
              </a:lnSpc>
              <a:buFont typeface="Arial"/>
              <a:buChar char="•"/>
            </a:pPr>
            <a:r>
              <a:rPr lang="en-US" sz="2600" b="1" dirty="0">
                <a:solidFill>
                  <a:srgbClr val="2E2E2E"/>
                </a:solidFill>
                <a:latin typeface="Times New Roman" panose="02020603050405020304" pitchFamily="18" charset="0"/>
                <a:cs typeface="Times New Roman" panose="02020603050405020304" pitchFamily="18" charset="0"/>
              </a:rPr>
              <a:t>Nutraceutics field in the worldwide</a:t>
            </a:r>
          </a:p>
          <a:p>
            <a:pPr marL="539749" lvl="1" indent="-269875">
              <a:lnSpc>
                <a:spcPct val="200000"/>
              </a:lnSpc>
              <a:buFont typeface="Arial"/>
              <a:buChar char="•"/>
            </a:pPr>
            <a:r>
              <a:rPr lang="en-US" sz="2600" b="1" dirty="0">
                <a:latin typeface="Times New Roman" panose="02020603050405020304" pitchFamily="18" charset="0"/>
                <a:cs typeface="Times New Roman" panose="02020603050405020304" pitchFamily="18" charset="0"/>
              </a:rPr>
              <a:t>Vision </a:t>
            </a:r>
          </a:p>
          <a:p>
            <a:pPr marL="539749" lvl="1" indent="-269875">
              <a:lnSpc>
                <a:spcPct val="200000"/>
              </a:lnSpc>
              <a:buFont typeface="Arial"/>
              <a:buChar char="•"/>
            </a:pPr>
            <a:r>
              <a:rPr lang="en-US" sz="2600" b="1" dirty="0">
                <a:solidFill>
                  <a:srgbClr val="2E2E2E"/>
                </a:solidFill>
                <a:latin typeface="Times New Roman" panose="02020603050405020304" pitchFamily="18" charset="0"/>
                <a:cs typeface="Times New Roman" panose="02020603050405020304" pitchFamily="18" charset="0"/>
              </a:rPr>
              <a:t>PhD thesis </a:t>
            </a:r>
            <a:endParaRPr lang="en-US" sz="2600" b="1" dirty="0" smtClean="0">
              <a:solidFill>
                <a:srgbClr val="2E2E2E"/>
              </a:solidFill>
              <a:latin typeface="Times New Roman" panose="02020603050405020304" pitchFamily="18" charset="0"/>
              <a:cs typeface="Times New Roman" panose="02020603050405020304" pitchFamily="18" charset="0"/>
            </a:endParaRPr>
          </a:p>
          <a:p>
            <a:pPr marL="539749" lvl="1" indent="-269875">
              <a:lnSpc>
                <a:spcPct val="200000"/>
              </a:lnSpc>
              <a:buFont typeface="Arial"/>
              <a:buChar char="•"/>
            </a:pPr>
            <a:r>
              <a:rPr lang="en-US" sz="2600" b="1" dirty="0" smtClean="0">
                <a:solidFill>
                  <a:srgbClr val="2E2E2E"/>
                </a:solidFill>
                <a:latin typeface="Times New Roman" panose="02020603050405020304" pitchFamily="18" charset="0"/>
                <a:cs typeface="Times New Roman" panose="02020603050405020304" pitchFamily="18" charset="0"/>
              </a:rPr>
              <a:t>Research field </a:t>
            </a:r>
            <a:endParaRPr lang="en-US" sz="2600" b="1" dirty="0">
              <a:solidFill>
                <a:srgbClr val="2E2E2E"/>
              </a:solidFill>
              <a:latin typeface="Times New Roman" panose="02020603050405020304" pitchFamily="18" charset="0"/>
              <a:cs typeface="Times New Roman" panose="02020603050405020304" pitchFamily="18" charset="0"/>
            </a:endParaRPr>
          </a:p>
          <a:p>
            <a:pPr marL="539749" lvl="1" indent="-269875">
              <a:lnSpc>
                <a:spcPct val="200000"/>
              </a:lnSpc>
              <a:buFont typeface="Arial"/>
              <a:buChar char="•"/>
            </a:pPr>
            <a:r>
              <a:rPr lang="en-US" sz="2600" b="1" dirty="0" smtClean="0">
                <a:solidFill>
                  <a:srgbClr val="2E2E2E"/>
                </a:solidFill>
                <a:latin typeface="Times New Roman" panose="02020603050405020304" pitchFamily="18" charset="0"/>
                <a:cs typeface="Times New Roman" panose="02020603050405020304" pitchFamily="18" charset="0"/>
              </a:rPr>
              <a:t>Functional </a:t>
            </a:r>
            <a:r>
              <a:rPr lang="en-US" sz="2600" b="1" dirty="0">
                <a:solidFill>
                  <a:srgbClr val="2E2E2E"/>
                </a:solidFill>
                <a:latin typeface="Times New Roman" panose="02020603050405020304" pitchFamily="18" charset="0"/>
                <a:cs typeface="Times New Roman" panose="02020603050405020304" pitchFamily="18" charset="0"/>
              </a:rPr>
              <a:t>foods</a:t>
            </a:r>
          </a:p>
          <a:p>
            <a:pPr marL="539749" lvl="1" indent="-269875">
              <a:lnSpc>
                <a:spcPct val="200000"/>
              </a:lnSpc>
              <a:buFont typeface="Arial"/>
              <a:buChar char="•"/>
            </a:pPr>
            <a:r>
              <a:rPr lang="en-US" sz="2600" b="1" dirty="0">
                <a:solidFill>
                  <a:srgbClr val="2E2E2E"/>
                </a:solidFill>
                <a:latin typeface="Times New Roman" panose="02020603050405020304" pitchFamily="18" charset="0"/>
                <a:cs typeface="Times New Roman" panose="02020603050405020304" pitchFamily="18" charset="0"/>
              </a:rPr>
              <a:t>Job </a:t>
            </a:r>
            <a:r>
              <a:rPr lang="en-US" sz="2600" b="1" dirty="0" smtClean="0">
                <a:solidFill>
                  <a:srgbClr val="2E2E2E"/>
                </a:solidFill>
                <a:latin typeface="Times New Roman" panose="02020603050405020304" pitchFamily="18" charset="0"/>
                <a:cs typeface="Times New Roman" panose="02020603050405020304" pitchFamily="18" charset="0"/>
              </a:rPr>
              <a:t>opportunity</a:t>
            </a:r>
          </a:p>
          <a:p>
            <a:pPr marL="539749" lvl="1" indent="-269875">
              <a:lnSpc>
                <a:spcPct val="200000"/>
              </a:lnSpc>
              <a:buFont typeface="Arial"/>
              <a:buChar char="•"/>
            </a:pPr>
            <a:r>
              <a:rPr lang="en-US" sz="2600" b="1" dirty="0" smtClean="0">
                <a:solidFill>
                  <a:srgbClr val="2E2E2E"/>
                </a:solidFill>
                <a:latin typeface="Times New Roman" panose="02020603050405020304" pitchFamily="18" charset="0"/>
                <a:cs typeface="Times New Roman" panose="02020603050405020304" pitchFamily="18" charset="0"/>
              </a:rPr>
              <a:t>Our services</a:t>
            </a:r>
            <a:endParaRPr lang="en-US" sz="2600" b="1" dirty="0">
              <a:solidFill>
                <a:srgbClr val="2E2E2E"/>
              </a:solidFill>
              <a:latin typeface="Times New Roman" panose="02020603050405020304" pitchFamily="18" charset="0"/>
              <a:cs typeface="Times New Roman" panose="02020603050405020304" pitchFamily="18" charset="0"/>
            </a:endParaRPr>
          </a:p>
        </p:txBody>
      </p:sp>
      <p:sp>
        <p:nvSpPr>
          <p:cNvPr id="8" name="Freeform 8"/>
          <p:cNvSpPr/>
          <p:nvPr/>
        </p:nvSpPr>
        <p:spPr>
          <a:xfrm rot="-1625759">
            <a:off x="10837013" y="-4312634"/>
            <a:ext cx="9495369" cy="7717145"/>
          </a:xfrm>
          <a:custGeom>
            <a:avLst/>
            <a:gdLst/>
            <a:ahLst/>
            <a:cxnLst/>
            <a:rect l="l" t="t" r="r" b="b"/>
            <a:pathLst>
              <a:path w="9495369" h="7717145">
                <a:moveTo>
                  <a:pt x="0" y="0"/>
                </a:moveTo>
                <a:lnTo>
                  <a:pt x="9495369" y="0"/>
                </a:lnTo>
                <a:lnTo>
                  <a:pt x="9495369" y="7717145"/>
                </a:lnTo>
                <a:lnTo>
                  <a:pt x="0" y="7717145"/>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pic>
        <p:nvPicPr>
          <p:cNvPr id="11" name="Picture 10">
            <a:extLst>
              <a:ext uri="{FF2B5EF4-FFF2-40B4-BE49-F238E27FC236}">
                <a16:creationId xmlns:a16="http://schemas.microsoft.com/office/drawing/2014/main" xmlns="" id="{938B6F37-F828-10B5-4380-0B788214A2F4}"/>
              </a:ext>
            </a:extLst>
          </p:cNvPr>
          <p:cNvPicPr>
            <a:picLocks noChangeAspect="1"/>
          </p:cNvPicPr>
          <p:nvPr/>
        </p:nvPicPr>
        <p:blipFill>
          <a:blip r:embed="rId4"/>
          <a:stretch>
            <a:fillRect/>
          </a:stretch>
        </p:blipFill>
        <p:spPr>
          <a:xfrm>
            <a:off x="9829800" y="3648271"/>
            <a:ext cx="7620660" cy="428585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8930" y="699978"/>
            <a:ext cx="15200663" cy="1154162"/>
          </a:xfrm>
          <a:prstGeom prst="rect">
            <a:avLst/>
          </a:prstGeom>
        </p:spPr>
        <p:txBody>
          <a:bodyPr wrap="square" lIns="0" tIns="0" rIns="0" bIns="0" rtlCol="0" anchor="t">
            <a:spAutoFit/>
          </a:bodyPr>
          <a:lstStyle/>
          <a:p>
            <a:pPr>
              <a:lnSpc>
                <a:spcPts val="9000"/>
              </a:lnSpc>
            </a:pPr>
            <a:r>
              <a:rPr lang="en-US" sz="8000" dirty="0">
                <a:solidFill>
                  <a:srgbClr val="004AAD"/>
                </a:solidFill>
                <a:latin typeface="Times New Roman" panose="02020603050405020304" pitchFamily="18" charset="0"/>
                <a:cs typeface="Times New Roman" panose="02020603050405020304" pitchFamily="18" charset="0"/>
              </a:rPr>
              <a:t>Research Field Of The Group</a:t>
            </a:r>
          </a:p>
        </p:txBody>
      </p:sp>
      <p:sp>
        <p:nvSpPr>
          <p:cNvPr id="3" name="TextBox 3"/>
          <p:cNvSpPr txBox="1"/>
          <p:nvPr/>
        </p:nvSpPr>
        <p:spPr>
          <a:xfrm>
            <a:off x="526478" y="2099607"/>
            <a:ext cx="12238764" cy="8571577"/>
          </a:xfrm>
          <a:prstGeom prst="rect">
            <a:avLst/>
          </a:prstGeom>
        </p:spPr>
        <p:txBody>
          <a:bodyPr wrap="square" lIns="0" tIns="0" rIns="0" bIns="0" rtlCol="0" anchor="t">
            <a:spAutoFit/>
          </a:bodyPr>
          <a:lstStyle/>
          <a:p>
            <a:pPr marL="457200" indent="-457200">
              <a:lnSpc>
                <a:spcPct val="150000"/>
              </a:lnSpc>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Optimization </a:t>
            </a:r>
            <a:r>
              <a:rPr lang="en-US" sz="2800" dirty="0">
                <a:latin typeface="Times New Roman" panose="02020603050405020304" pitchFamily="18" charset="0"/>
                <a:cs typeface="Times New Roman" panose="02020603050405020304" pitchFamily="18" charset="0"/>
              </a:rPr>
              <a:t>of black seed oil extraction method using statistical multivariate methods and quantitative and qualitative analysis of the extracted oil.</a:t>
            </a:r>
          </a:p>
          <a:p>
            <a:pPr marL="457200" indent="-457200">
              <a:lnSpc>
                <a:spcPct val="150000"/>
              </a:lnSpc>
              <a:buFont typeface="Wingdings" panose="05000000000000000000" pitchFamily="2" charset="2"/>
              <a:buChar char="Ø"/>
            </a:pPr>
            <a:endParaRPr lang="en-US" sz="2800" dirty="0" smtClean="0">
              <a:latin typeface="Times New Roman" panose="02020603050405020304" pitchFamily="18" charset="0"/>
              <a:cs typeface="Times New Roman" panose="02020603050405020304" pitchFamily="18" charset="0"/>
            </a:endParaRPr>
          </a:p>
          <a:p>
            <a:pPr marL="457200" indent="-457200">
              <a:lnSpc>
                <a:spcPct val="150000"/>
              </a:lnSpc>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Investigating </a:t>
            </a:r>
            <a:r>
              <a:rPr lang="en-US" sz="2800" dirty="0">
                <a:latin typeface="Times New Roman" panose="02020603050405020304" pitchFamily="18" charset="0"/>
                <a:cs typeface="Times New Roman" panose="02020603050405020304" pitchFamily="18" charset="0"/>
              </a:rPr>
              <a:t>the stability and effectiveness of food, drug and food formulations based on new statistical methods and </a:t>
            </a:r>
            <a:r>
              <a:rPr lang="en-US" sz="2800" dirty="0">
                <a:latin typeface="Times New Roman" panose="02020603050405020304" pitchFamily="18" charset="0"/>
                <a:cs typeface="Times New Roman" panose="02020603050405020304" pitchFamily="18" charset="0"/>
              </a:rPr>
              <a:t>chemometrics</a:t>
            </a:r>
            <a:r>
              <a:rPr lang="fa-I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Wingdings" panose="05000000000000000000" pitchFamily="2" charset="2"/>
              <a:buChar char="Ø"/>
            </a:pPr>
            <a:endParaRPr lang="en-US" sz="2800" dirty="0" smtClean="0">
              <a:latin typeface="Times New Roman" panose="02020603050405020304" pitchFamily="18" charset="0"/>
              <a:cs typeface="Times New Roman" panose="02020603050405020304" pitchFamily="18" charset="0"/>
            </a:endParaRPr>
          </a:p>
          <a:p>
            <a:pPr marL="457200" indent="-457200">
              <a:lnSpc>
                <a:spcPct val="150000"/>
              </a:lnSpc>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Functional </a:t>
            </a:r>
            <a:r>
              <a:rPr lang="en-US" sz="2800" dirty="0">
                <a:latin typeface="Times New Roman" panose="02020603050405020304" pitchFamily="18" charset="0"/>
                <a:cs typeface="Times New Roman" panose="02020603050405020304" pitchFamily="18" charset="0"/>
              </a:rPr>
              <a:t>food, analysis of bioactive compounds by analytical techniques (</a:t>
            </a:r>
            <a:r>
              <a:rPr lang="en-US" sz="2800" dirty="0" err="1">
                <a:latin typeface="Times New Roman" panose="02020603050405020304" pitchFamily="18" charset="0"/>
                <a:cs typeface="Times New Roman" panose="02020603050405020304" pitchFamily="18" charset="0"/>
              </a:rPr>
              <a:t>nanoLC</a:t>
            </a:r>
            <a:r>
              <a:rPr lang="en-US" sz="2800" dirty="0">
                <a:latin typeface="Times New Roman" panose="02020603050405020304" pitchFamily="18" charset="0"/>
                <a:cs typeface="Times New Roman" panose="02020603050405020304" pitchFamily="18" charset="0"/>
              </a:rPr>
              <a:t>, LC or EC)  with mass spectrometry (IT, TOF and QTOF).</a:t>
            </a:r>
          </a:p>
          <a:p>
            <a:pPr marL="457200" indent="-457200">
              <a:lnSpc>
                <a:spcPct val="150000"/>
              </a:lnSpc>
              <a:buFont typeface="Wingdings" panose="05000000000000000000" pitchFamily="2" charset="2"/>
              <a:buChar char="Ø"/>
            </a:pPr>
            <a:endParaRPr lang="en-US" sz="2800" dirty="0" smtClean="0">
              <a:latin typeface="Times New Roman" panose="02020603050405020304" pitchFamily="18" charset="0"/>
              <a:cs typeface="Times New Roman" panose="02020603050405020304" pitchFamily="18" charset="0"/>
            </a:endParaRPr>
          </a:p>
          <a:p>
            <a:pPr marL="457200" indent="-457200">
              <a:lnSpc>
                <a:spcPct val="150000"/>
              </a:lnSpc>
              <a:buFont typeface="Wingdings" panose="05000000000000000000" pitchFamily="2" charset="2"/>
              <a:buChar char="Ø"/>
            </a:pPr>
            <a:r>
              <a:rPr lang="en-US" sz="2800" dirty="0" smtClean="0">
                <a:latin typeface="Times New Roman" panose="02020603050405020304" pitchFamily="18" charset="0"/>
                <a:cs typeface="Times New Roman" panose="02020603050405020304" pitchFamily="18" charset="0"/>
              </a:rPr>
              <a:t>Characterization </a:t>
            </a:r>
            <a:r>
              <a:rPr lang="en-US" sz="2800" dirty="0">
                <a:latin typeface="Times New Roman" panose="02020603050405020304" pitchFamily="18" charset="0"/>
                <a:cs typeface="Times New Roman" panose="02020603050405020304" pitchFamily="18" charset="0"/>
              </a:rPr>
              <a:t>of polyphenols compounds in food (olive oil, beer, honey and </a:t>
            </a:r>
            <a:r>
              <a:rPr lang="en-US" sz="2800" dirty="0">
                <a:latin typeface="Times New Roman" panose="02020603050405020304" pitchFamily="18" charset="0"/>
                <a:cs typeface="Times New Roman" panose="02020603050405020304" pitchFamily="18" charset="0"/>
              </a:rPr>
              <a:t>derivates bees, vegetables and fruit) and nutraceutical preparations</a:t>
            </a:r>
          </a:p>
          <a:p>
            <a:pPr>
              <a:lnSpc>
                <a:spcPts val="3840"/>
              </a:lnSpc>
            </a:pPr>
            <a:endParaRPr lang="fa-IR" sz="3200" dirty="0">
              <a:latin typeface="Times New Roman" panose="02020603050405020304" pitchFamily="18" charset="0"/>
              <a:cs typeface="Times New Roman" panose="02020603050405020304" pitchFamily="18" charset="0"/>
            </a:endParaRPr>
          </a:p>
          <a:p>
            <a:pPr marL="457200" indent="-457200">
              <a:lnSpc>
                <a:spcPts val="3840"/>
              </a:lnSpc>
              <a:buFont typeface="Wingdings" panose="05000000000000000000" pitchFamily="2" charset="2"/>
              <a:buChar char="Ø"/>
            </a:pPr>
            <a:endParaRPr lang="en-US" sz="3200" dirty="0">
              <a:latin typeface="Times New Roman" panose="02020603050405020304" pitchFamily="18" charset="0"/>
              <a:cs typeface="Times New Roman" panose="02020603050405020304" pitchFamily="18" charset="0"/>
            </a:endParaRPr>
          </a:p>
          <a:p>
            <a:pPr marL="457200" indent="-457200">
              <a:lnSpc>
                <a:spcPts val="3840"/>
              </a:lnSpc>
              <a:buFont typeface="Wingdings" panose="05000000000000000000" pitchFamily="2" charset="2"/>
              <a:buChar char="Ø"/>
            </a:pPr>
            <a:endParaRPr lang="en-US" sz="3200" dirty="0">
              <a:latin typeface="Times New Roman" panose="02020603050405020304" pitchFamily="18" charset="0"/>
              <a:cs typeface="Times New Roman" panose="02020603050405020304" pitchFamily="18" charset="0"/>
            </a:endParaRPr>
          </a:p>
        </p:txBody>
      </p:sp>
      <p:sp>
        <p:nvSpPr>
          <p:cNvPr id="12" name="Freeform 12"/>
          <p:cNvSpPr/>
          <p:nvPr/>
        </p:nvSpPr>
        <p:spPr>
          <a:xfrm rot="3987423" flipH="1">
            <a:off x="12625695" y="7261552"/>
            <a:ext cx="8063091" cy="6553094"/>
          </a:xfrm>
          <a:custGeom>
            <a:avLst/>
            <a:gdLst/>
            <a:ahLst/>
            <a:cxnLst/>
            <a:rect l="l" t="t" r="r" b="b"/>
            <a:pathLst>
              <a:path w="8063091" h="6553094">
                <a:moveTo>
                  <a:pt x="8063091" y="0"/>
                </a:moveTo>
                <a:lnTo>
                  <a:pt x="0" y="0"/>
                </a:lnTo>
                <a:lnTo>
                  <a:pt x="0" y="6553094"/>
                </a:lnTo>
                <a:lnTo>
                  <a:pt x="8063091" y="6553094"/>
                </a:lnTo>
                <a:lnTo>
                  <a:pt x="8063091"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pic>
        <p:nvPicPr>
          <p:cNvPr id="13" name="Picture 12">
            <a:extLst>
              <a:ext uri="{FF2B5EF4-FFF2-40B4-BE49-F238E27FC236}">
                <a16:creationId xmlns:a16="http://schemas.microsoft.com/office/drawing/2014/main" xmlns="" id="{E97FFBFB-3D89-2FCB-056D-57885CFF6D6F}"/>
              </a:ext>
            </a:extLst>
          </p:cNvPr>
          <p:cNvPicPr>
            <a:picLocks noChangeAspect="1"/>
          </p:cNvPicPr>
          <p:nvPr/>
        </p:nvPicPr>
        <p:blipFill>
          <a:blip r:embed="rId4"/>
          <a:stretch>
            <a:fillRect/>
          </a:stretch>
        </p:blipFill>
        <p:spPr>
          <a:xfrm>
            <a:off x="13487400" y="2424490"/>
            <a:ext cx="4670533" cy="7373520"/>
          </a:xfrm>
          <a:prstGeom prst="rect">
            <a:avLst/>
          </a:prstGeom>
        </p:spPr>
      </p:pic>
    </p:spTree>
    <p:extLst>
      <p:ext uri="{BB962C8B-B14F-4D97-AF65-F5344CB8AC3E}">
        <p14:creationId xmlns:p14="http://schemas.microsoft.com/office/powerpoint/2010/main" val="2367922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5F85343-8134-1F04-661A-6B0EC307B3BB}"/>
              </a:ext>
            </a:extLst>
          </p:cNvPr>
          <p:cNvPicPr>
            <a:picLocks noChangeAspect="1"/>
          </p:cNvPicPr>
          <p:nvPr/>
        </p:nvPicPr>
        <p:blipFill>
          <a:blip r:embed="rId2"/>
          <a:stretch>
            <a:fillRect/>
          </a:stretch>
        </p:blipFill>
        <p:spPr>
          <a:xfrm>
            <a:off x="2104697" y="969580"/>
            <a:ext cx="14496392" cy="5368160"/>
          </a:xfrm>
          <a:prstGeom prst="rect">
            <a:avLst/>
          </a:prstGeom>
        </p:spPr>
      </p:pic>
      <p:sp>
        <p:nvSpPr>
          <p:cNvPr id="7" name="AutoShape 4" descr="Thank you lettering Vectors &amp; Illustrations for Free Download | Freepik">
            <a:extLst>
              <a:ext uri="{FF2B5EF4-FFF2-40B4-BE49-F238E27FC236}">
                <a16:creationId xmlns:a16="http://schemas.microsoft.com/office/drawing/2014/main" xmlns="" id="{BED699CC-70D6-F2EC-5BE2-7D3D1E8A4C7F}"/>
              </a:ext>
            </a:extLst>
          </p:cNvPr>
          <p:cNvSpPr>
            <a:spLocks noChangeAspect="1" noChangeArrowheads="1"/>
          </p:cNvSpPr>
          <p:nvPr/>
        </p:nvSpPr>
        <p:spPr bwMode="auto">
          <a:xfrm>
            <a:off x="8915400" y="4914900"/>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pic>
        <p:nvPicPr>
          <p:cNvPr id="8" name="Picture 7">
            <a:extLst>
              <a:ext uri="{FF2B5EF4-FFF2-40B4-BE49-F238E27FC236}">
                <a16:creationId xmlns:a16="http://schemas.microsoft.com/office/drawing/2014/main" xmlns="" id="{575D7EBC-1272-D42B-CAFA-BA3C8170A90D}"/>
              </a:ext>
            </a:extLst>
          </p:cNvPr>
          <p:cNvPicPr>
            <a:picLocks noChangeAspect="1"/>
          </p:cNvPicPr>
          <p:nvPr/>
        </p:nvPicPr>
        <p:blipFill>
          <a:blip r:embed="rId3"/>
          <a:stretch>
            <a:fillRect/>
          </a:stretch>
        </p:blipFill>
        <p:spPr>
          <a:xfrm>
            <a:off x="5912069" y="6337739"/>
            <a:ext cx="7236374" cy="2979684"/>
          </a:xfrm>
          <a:prstGeom prst="rect">
            <a:avLst/>
          </a:prstGeom>
        </p:spPr>
      </p:pic>
    </p:spTree>
    <p:extLst>
      <p:ext uri="{BB962C8B-B14F-4D97-AF65-F5344CB8AC3E}">
        <p14:creationId xmlns:p14="http://schemas.microsoft.com/office/powerpoint/2010/main" val="1552564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25759">
            <a:off x="8125442" y="2183893"/>
            <a:ext cx="10884489" cy="8846121"/>
          </a:xfrm>
          <a:custGeom>
            <a:avLst/>
            <a:gdLst/>
            <a:ahLst/>
            <a:cxnLst/>
            <a:rect l="l" t="t" r="r" b="b"/>
            <a:pathLst>
              <a:path w="10884489" h="8846121">
                <a:moveTo>
                  <a:pt x="0" y="0"/>
                </a:moveTo>
                <a:lnTo>
                  <a:pt x="10884489" y="0"/>
                </a:lnTo>
                <a:lnTo>
                  <a:pt x="10884489" y="8846120"/>
                </a:lnTo>
                <a:lnTo>
                  <a:pt x="0" y="8846120"/>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533400" y="577099"/>
            <a:ext cx="14283412" cy="1154162"/>
          </a:xfrm>
          <a:prstGeom prst="rect">
            <a:avLst/>
          </a:prstGeom>
        </p:spPr>
        <p:txBody>
          <a:bodyPr wrap="square" lIns="0" tIns="0" rIns="0" bIns="0" rtlCol="0" anchor="t">
            <a:spAutoFit/>
          </a:bodyPr>
          <a:lstStyle/>
          <a:p>
            <a:pPr>
              <a:lnSpc>
                <a:spcPts val="9000"/>
              </a:lnSpc>
            </a:pPr>
            <a:r>
              <a:rPr lang="en-US" sz="9000" dirty="0">
                <a:solidFill>
                  <a:srgbClr val="004AAD"/>
                </a:solidFill>
                <a:latin typeface="Times New Roman" panose="02020603050405020304" pitchFamily="18" charset="0"/>
                <a:cs typeface="Times New Roman" panose="02020603050405020304" pitchFamily="18" charset="0"/>
              </a:rPr>
              <a:t>History Of Department</a:t>
            </a:r>
          </a:p>
        </p:txBody>
      </p:sp>
      <p:sp>
        <p:nvSpPr>
          <p:cNvPr id="6" name="TextBox 5">
            <a:extLst>
              <a:ext uri="{FF2B5EF4-FFF2-40B4-BE49-F238E27FC236}">
                <a16:creationId xmlns:a16="http://schemas.microsoft.com/office/drawing/2014/main" xmlns="" id="{CF51C622-2CE8-D1D6-BFEF-FF517CF42920}"/>
              </a:ext>
            </a:extLst>
          </p:cNvPr>
          <p:cNvSpPr txBox="1"/>
          <p:nvPr/>
        </p:nvSpPr>
        <p:spPr>
          <a:xfrm>
            <a:off x="431501" y="3467100"/>
            <a:ext cx="9144000" cy="4524315"/>
          </a:xfrm>
          <a:prstGeom prst="rect">
            <a:avLst/>
          </a:prstGeom>
          <a:noFill/>
        </p:spPr>
        <p:txBody>
          <a:bodyPr wrap="square">
            <a:spAutoFit/>
          </a:bodyPr>
          <a:lstStyle/>
          <a:p>
            <a:pPr marL="342900" indent="-342900" algn="jus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The Department of Food Chemistry and Medical Hydrology separated from the Department of Toxicology in 2002, and began to work as an independent department as the Department of Drug and Food Analysis in 2004, at the School of Pharmacy in Tehran University of Medical Sciences. From 2017 this department is known officially as Department of Drug and Food Control.</a:t>
            </a:r>
          </a:p>
          <a:p>
            <a:pPr marL="342900" indent="-342900" algn="just">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C594F065-8B63-ABA0-120E-782DCC25DF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06400" y="1643186"/>
            <a:ext cx="2438400" cy="2444886"/>
          </a:xfrm>
          <a:prstGeom prst="rect">
            <a:avLst/>
          </a:prstGeom>
        </p:spPr>
      </p:pic>
      <p:pic>
        <p:nvPicPr>
          <p:cNvPr id="7" name="Picture 6">
            <a:extLst>
              <a:ext uri="{FF2B5EF4-FFF2-40B4-BE49-F238E27FC236}">
                <a16:creationId xmlns:a16="http://schemas.microsoft.com/office/drawing/2014/main" xmlns="" id="{78B8F1BE-78CF-ED35-7182-74601B1F16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6600" y="4116651"/>
            <a:ext cx="2326622" cy="2292239"/>
          </a:xfrm>
          <a:prstGeom prst="rect">
            <a:avLst/>
          </a:prstGeom>
        </p:spPr>
      </p:pic>
      <p:pic>
        <p:nvPicPr>
          <p:cNvPr id="8" name="Picture 7">
            <a:extLst>
              <a:ext uri="{FF2B5EF4-FFF2-40B4-BE49-F238E27FC236}">
                <a16:creationId xmlns:a16="http://schemas.microsoft.com/office/drawing/2014/main" xmlns="" id="{B49A4741-3816-7C82-D2CA-28D670ABE4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84500" y="4102362"/>
            <a:ext cx="2260300" cy="2292238"/>
          </a:xfrm>
          <a:prstGeom prst="rect">
            <a:avLst/>
          </a:prstGeom>
        </p:spPr>
      </p:pic>
      <p:pic>
        <p:nvPicPr>
          <p:cNvPr id="9" name="Picture 8">
            <a:extLst>
              <a:ext uri="{FF2B5EF4-FFF2-40B4-BE49-F238E27FC236}">
                <a16:creationId xmlns:a16="http://schemas.microsoft.com/office/drawing/2014/main" xmlns="" id="{704592D6-4C54-8CC7-5319-B5CA83B0FF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13004" y="4073784"/>
            <a:ext cx="2217795" cy="2335106"/>
          </a:xfrm>
          <a:prstGeom prst="rect">
            <a:avLst/>
          </a:prstGeom>
        </p:spPr>
      </p:pic>
      <p:pic>
        <p:nvPicPr>
          <p:cNvPr id="10" name="Picture 9">
            <a:extLst>
              <a:ext uri="{FF2B5EF4-FFF2-40B4-BE49-F238E27FC236}">
                <a16:creationId xmlns:a16="http://schemas.microsoft.com/office/drawing/2014/main" xmlns="" id="{D212831E-067F-67F3-02FC-B2C60D86A0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23222" y="6544529"/>
            <a:ext cx="2326622" cy="2011210"/>
          </a:xfrm>
          <a:prstGeom prst="rect">
            <a:avLst/>
          </a:prstGeom>
        </p:spPr>
      </p:pic>
    </p:spTree>
    <p:extLst>
      <p:ext uri="{BB962C8B-B14F-4D97-AF65-F5344CB8AC3E}">
        <p14:creationId xmlns:p14="http://schemas.microsoft.com/office/powerpoint/2010/main" val="111295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300" dirty="0">
                <a:solidFill>
                  <a:srgbClr val="004AAD"/>
                </a:solidFill>
                <a:latin typeface="Times New Roman" panose="02020603050405020304" pitchFamily="18" charset="0"/>
                <a:ea typeface="+mn-ea"/>
                <a:cs typeface="Times New Roman" panose="02020603050405020304" pitchFamily="18" charset="0"/>
              </a:rPr>
              <a:t>Curriculum</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886200" y="1866900"/>
            <a:ext cx="12904043" cy="7813120"/>
          </a:xfrm>
          <a:prstGeom prst="rect">
            <a:avLst/>
          </a:prstGeom>
        </p:spPr>
      </p:pic>
    </p:spTree>
    <p:extLst>
      <p:ext uri="{BB962C8B-B14F-4D97-AF65-F5344CB8AC3E}">
        <p14:creationId xmlns:p14="http://schemas.microsoft.com/office/powerpoint/2010/main" val="2595350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8100" dirty="0">
                <a:solidFill>
                  <a:srgbClr val="004AAD"/>
                </a:solidFill>
                <a:latin typeface="Times New Roman" panose="02020603050405020304" pitchFamily="18" charset="0"/>
                <a:ea typeface="+mn-ea"/>
                <a:cs typeface="Times New Roman" panose="02020603050405020304" pitchFamily="18" charset="0"/>
              </a:rPr>
              <a:t>Curriculum</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t="5644"/>
          <a:stretch/>
        </p:blipFill>
        <p:spPr>
          <a:xfrm>
            <a:off x="3200400" y="1622749"/>
            <a:ext cx="14494015" cy="8770689"/>
          </a:xfrm>
          <a:prstGeom prst="rect">
            <a:avLst/>
          </a:prstGeom>
        </p:spPr>
      </p:pic>
    </p:spTree>
    <p:extLst>
      <p:ext uri="{BB962C8B-B14F-4D97-AF65-F5344CB8AC3E}">
        <p14:creationId xmlns:p14="http://schemas.microsoft.com/office/powerpoint/2010/main" val="902378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000" dirty="0">
                <a:solidFill>
                  <a:srgbClr val="004AAD"/>
                </a:solidFill>
                <a:latin typeface="Times New Roman" panose="02020603050405020304" pitchFamily="18" charset="0"/>
                <a:ea typeface="+mn-ea"/>
                <a:cs typeface="Times New Roman" panose="02020603050405020304" pitchFamily="18" charset="0"/>
              </a:rPr>
              <a:t>Curriculum</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971800" y="2357786"/>
            <a:ext cx="14951537" cy="6748114"/>
          </a:xfrm>
          <a:prstGeom prst="rect">
            <a:avLst/>
          </a:prstGeom>
        </p:spPr>
      </p:pic>
    </p:spTree>
    <p:extLst>
      <p:ext uri="{BB962C8B-B14F-4D97-AF65-F5344CB8AC3E}">
        <p14:creationId xmlns:p14="http://schemas.microsoft.com/office/powerpoint/2010/main" val="2398609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AC19C9-C237-403B-B3AA-9E63FC76ED96}"/>
              </a:ext>
            </a:extLst>
          </p:cNvPr>
          <p:cNvSpPr>
            <a:spLocks noGrp="1"/>
          </p:cNvSpPr>
          <p:nvPr>
            <p:ph type="title"/>
          </p:nvPr>
        </p:nvSpPr>
        <p:spPr>
          <a:xfrm>
            <a:off x="457200" y="274638"/>
            <a:ext cx="10515600" cy="1439862"/>
          </a:xfrm>
        </p:spPr>
        <p:txBody>
          <a:bodyPr>
            <a:noAutofit/>
          </a:bodyPr>
          <a:lstStyle/>
          <a:p>
            <a:r>
              <a:rPr lang="en-US" sz="8100" dirty="0">
                <a:solidFill>
                  <a:srgbClr val="004AAD"/>
                </a:solidFill>
                <a:latin typeface="Times New Roman" panose="02020603050405020304" pitchFamily="18" charset="0"/>
                <a:ea typeface="+mn-ea"/>
                <a:cs typeface="Times New Roman" panose="02020603050405020304" pitchFamily="18" charset="0"/>
              </a:rPr>
              <a:t>Two important fields</a:t>
            </a:r>
          </a:p>
        </p:txBody>
      </p:sp>
      <p:sp>
        <p:nvSpPr>
          <p:cNvPr id="3" name="Content Placeholder 2">
            <a:extLst>
              <a:ext uri="{FF2B5EF4-FFF2-40B4-BE49-F238E27FC236}">
                <a16:creationId xmlns:a16="http://schemas.microsoft.com/office/drawing/2014/main" xmlns="" id="{B41A87B6-3EC1-4F73-87D0-D5B99D9A85CA}"/>
              </a:ext>
            </a:extLst>
          </p:cNvPr>
          <p:cNvSpPr>
            <a:spLocks noGrp="1"/>
          </p:cNvSpPr>
          <p:nvPr>
            <p:ph idx="1"/>
          </p:nvPr>
        </p:nvSpPr>
        <p:spPr>
          <a:xfrm>
            <a:off x="1752600" y="1943100"/>
            <a:ext cx="15881322" cy="6108192"/>
          </a:xfrm>
        </p:spPr>
        <p:txBody>
          <a:bodyPr/>
          <a:lstStyle/>
          <a:p>
            <a:pPr algn="just">
              <a:lnSpc>
                <a:spcPct val="200000"/>
              </a:lnSpc>
            </a:pPr>
            <a:r>
              <a:rPr lang="en-US" dirty="0">
                <a:latin typeface="Times New Roman" panose="02020603050405020304" pitchFamily="18" charset="0"/>
                <a:cs typeface="Times New Roman" panose="02020603050405020304" pitchFamily="18" charset="0"/>
              </a:rPr>
              <a:t>Analysis:</a:t>
            </a:r>
          </a:p>
          <a:p>
            <a:pPr lvl="1" algn="just">
              <a:lnSpc>
                <a:spcPct val="200000"/>
              </a:lnSpc>
            </a:pPr>
            <a:r>
              <a:rPr lang="en-US" dirty="0">
                <a:latin typeface="Times New Roman" panose="02020603050405020304" pitchFamily="18" charset="0"/>
                <a:cs typeface="Times New Roman" panose="02020603050405020304" pitchFamily="18" charset="0"/>
              </a:rPr>
              <a:t>Adulteration, analysis</a:t>
            </a:r>
          </a:p>
          <a:p>
            <a:pPr algn="just">
              <a:lnSpc>
                <a:spcPct val="200000"/>
              </a:lnSpc>
            </a:pPr>
            <a:r>
              <a:rPr lang="en-US" dirty="0">
                <a:latin typeface="Times New Roman" panose="02020603050405020304" pitchFamily="18" charset="0"/>
                <a:cs typeface="Times New Roman" panose="02020603050405020304" pitchFamily="18" charset="0"/>
              </a:rPr>
              <a:t>Formulation:</a:t>
            </a:r>
          </a:p>
          <a:p>
            <a:pPr lvl="1" algn="just">
              <a:lnSpc>
                <a:spcPct val="200000"/>
              </a:lnSpc>
            </a:pPr>
            <a:r>
              <a:rPr lang="en-US" dirty="0">
                <a:latin typeface="Times New Roman" panose="02020603050405020304" pitchFamily="18" charset="0"/>
                <a:cs typeface="Times New Roman" panose="02020603050405020304" pitchFamily="18" charset="0"/>
              </a:rPr>
              <a:t>Nutraceuticals, functional foods</a:t>
            </a:r>
          </a:p>
        </p:txBody>
      </p:sp>
      <p:sp>
        <p:nvSpPr>
          <p:cNvPr id="4" name="Freeform 2"/>
          <p:cNvSpPr/>
          <p:nvPr/>
        </p:nvSpPr>
        <p:spPr>
          <a:xfrm rot="19974241">
            <a:off x="8125442" y="2183893"/>
            <a:ext cx="10884489" cy="8846121"/>
          </a:xfrm>
          <a:custGeom>
            <a:avLst/>
            <a:gdLst/>
            <a:ahLst/>
            <a:cxnLst/>
            <a:rect l="l" t="t" r="r" b="b"/>
            <a:pathLst>
              <a:path w="10884489" h="8846121">
                <a:moveTo>
                  <a:pt x="0" y="0"/>
                </a:moveTo>
                <a:lnTo>
                  <a:pt x="10884489" y="0"/>
                </a:lnTo>
                <a:lnTo>
                  <a:pt x="10884489" y="8846120"/>
                </a:lnTo>
                <a:lnTo>
                  <a:pt x="0" y="8846120"/>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812560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956588" y="1137419"/>
            <a:ext cx="12611100" cy="1154162"/>
          </a:xfrm>
          <a:prstGeom prst="rect">
            <a:avLst/>
          </a:prstGeom>
        </p:spPr>
        <p:txBody>
          <a:bodyPr wrap="square" lIns="0" tIns="0" rIns="0" bIns="0" rtlCol="0" anchor="t">
            <a:spAutoFit/>
          </a:bodyPr>
          <a:lstStyle/>
          <a:p>
            <a:pPr>
              <a:lnSpc>
                <a:spcPts val="9000"/>
              </a:lnSpc>
            </a:pPr>
            <a:r>
              <a:rPr lang="en-US" sz="9000" dirty="0">
                <a:solidFill>
                  <a:srgbClr val="004AAD"/>
                </a:solidFill>
                <a:latin typeface="Times New Roman" panose="02020603050405020304" pitchFamily="18" charset="0"/>
                <a:cs typeface="Times New Roman" panose="02020603050405020304" pitchFamily="18" charset="0"/>
              </a:rPr>
              <a:t>About Nutraceutics</a:t>
            </a:r>
          </a:p>
        </p:txBody>
      </p:sp>
      <p:sp>
        <p:nvSpPr>
          <p:cNvPr id="9" name="TextBox 8">
            <a:extLst>
              <a:ext uri="{FF2B5EF4-FFF2-40B4-BE49-F238E27FC236}">
                <a16:creationId xmlns:a16="http://schemas.microsoft.com/office/drawing/2014/main" xmlns="" id="{4E2BEB1F-2E0F-636C-4963-9B6D0FA873EF}"/>
              </a:ext>
            </a:extLst>
          </p:cNvPr>
          <p:cNvSpPr txBox="1"/>
          <p:nvPr/>
        </p:nvSpPr>
        <p:spPr>
          <a:xfrm>
            <a:off x="1143000" y="3162300"/>
            <a:ext cx="15316200" cy="5632311"/>
          </a:xfrm>
          <a:prstGeom prst="rect">
            <a:avLst/>
          </a:prstGeom>
          <a:noFill/>
        </p:spPr>
        <p:txBody>
          <a:bodyPr wrap="square">
            <a:spAutoFit/>
          </a:bodyPr>
          <a:lstStyle/>
          <a:p>
            <a:pPr algn="just"/>
            <a:r>
              <a:rPr lang="en-US" sz="3600" dirty="0">
                <a:solidFill>
                  <a:srgbClr val="040C28"/>
                </a:solidFill>
                <a:latin typeface="Times New Roman" panose="02020603050405020304" pitchFamily="18" charset="0"/>
                <a:cs typeface="Times New Roman" panose="02020603050405020304" pitchFamily="18" charset="0"/>
              </a:rPr>
              <a:t>The term </a:t>
            </a:r>
            <a:r>
              <a:rPr lang="en-US"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Nutraceutics</a:t>
            </a:r>
            <a:r>
              <a:rPr lang="en-US" sz="3600" dirty="0">
                <a:solidFill>
                  <a:srgbClr val="040C28"/>
                </a:solidFill>
                <a:latin typeface="Times New Roman" panose="02020603050405020304" pitchFamily="18" charset="0"/>
                <a:cs typeface="Times New Roman" panose="02020603050405020304" pitchFamily="18" charset="0"/>
              </a:rPr>
              <a:t> is a hybrid or contraction of </a:t>
            </a:r>
            <a:r>
              <a:rPr lang="en-US" sz="3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nutrition and pharmaceutics</a:t>
            </a:r>
            <a:r>
              <a:rPr lang="en-US" sz="3600" b="1" dirty="0">
                <a:solidFill>
                  <a:srgbClr val="040C28"/>
                </a:solidFill>
                <a:latin typeface="Times New Roman" panose="02020603050405020304" pitchFamily="18" charset="0"/>
                <a:cs typeface="Times New Roman" panose="02020603050405020304" pitchFamily="18" charset="0"/>
              </a:rPr>
              <a:t>.</a:t>
            </a:r>
          </a:p>
          <a:p>
            <a:pPr algn="just"/>
            <a:r>
              <a:rPr lang="en-US" sz="3600" dirty="0">
                <a:latin typeface="Times New Roman" panose="02020603050405020304" pitchFamily="18" charset="0"/>
                <a:cs typeface="Times New Roman" panose="02020603050405020304" pitchFamily="18" charset="0"/>
              </a:rPr>
              <a:t>Health Canada states that </a:t>
            </a:r>
            <a:r>
              <a:rPr lang="en-US" sz="3600" dirty="0" err="1">
                <a:latin typeface="Times New Roman" panose="02020603050405020304" pitchFamily="18" charset="0"/>
                <a:cs typeface="Times New Roman" panose="02020603050405020304" pitchFamily="18" charset="0"/>
              </a:rPr>
              <a:t>nutraceuticals</a:t>
            </a:r>
            <a:r>
              <a:rPr lang="en-US" sz="3600" dirty="0">
                <a:latin typeface="Times New Roman" panose="02020603050405020304" pitchFamily="18" charset="0"/>
                <a:cs typeface="Times New Roman" panose="02020603050405020304" pitchFamily="18" charset="0"/>
              </a:rPr>
              <a:t> are</a:t>
            </a:r>
            <a:r>
              <a:rPr lang="fa-IR"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 product that is “prepared from foods, but sold in the form of pills or powders (potions), or in</a:t>
            </a:r>
            <a:r>
              <a:rPr lang="fa-IR"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other medicinal forms not usually associated with foods. </a:t>
            </a:r>
            <a:r>
              <a:rPr lang="fa-IR"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nutraceutical</a:t>
            </a:r>
            <a:r>
              <a:rPr lang="en-US" sz="3600" dirty="0">
                <a:latin typeface="Times New Roman" panose="02020603050405020304" pitchFamily="18" charset="0"/>
                <a:cs typeface="Times New Roman" panose="02020603050405020304" pitchFamily="18" charset="0"/>
              </a:rPr>
              <a:t> is demonstrated to have</a:t>
            </a:r>
            <a:r>
              <a:rPr lang="fa-IR"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 physiological benefit or provide protection against chronic disease.”</a:t>
            </a:r>
          </a:p>
          <a:p>
            <a:pPr algn="just"/>
            <a:r>
              <a:rPr lang="en-US" sz="3600" dirty="0">
                <a:latin typeface="Times New Roman" panose="02020603050405020304" pitchFamily="18" charset="0"/>
                <a:cs typeface="Times New Roman" panose="02020603050405020304" pitchFamily="18" charset="0"/>
              </a:rPr>
              <a:t>Health Canada defines functional foods as “similar in appearance to a conventional food, consumed</a:t>
            </a:r>
            <a:r>
              <a:rPr lang="fa-IR"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as part of the usual diet, with demonstrated physiological benefits, and/or to reduce the risk of</a:t>
            </a:r>
            <a:r>
              <a:rPr lang="fa-IR"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chronic disease beyond basic nutritional functions.”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39CDE0-178F-4D0B-9DBC-166AFB737565}"/>
              </a:ext>
            </a:extLst>
          </p:cNvPr>
          <p:cNvSpPr>
            <a:spLocks noGrp="1"/>
          </p:cNvSpPr>
          <p:nvPr>
            <p:ph type="title"/>
          </p:nvPr>
        </p:nvSpPr>
        <p:spPr>
          <a:xfrm>
            <a:off x="1295400" y="647700"/>
            <a:ext cx="13792200" cy="1828800"/>
          </a:xfrm>
        </p:spPr>
        <p:txBody>
          <a:bodyPr>
            <a:noAutofit/>
          </a:bodyPr>
          <a:lstStyle/>
          <a:p>
            <a:pPr lvl="0"/>
            <a:r>
              <a:rPr lang="en-US" sz="8100" dirty="0" err="1">
                <a:solidFill>
                  <a:srgbClr val="004AAD"/>
                </a:solidFill>
                <a:latin typeface="Times New Roman" panose="02020603050405020304" pitchFamily="18" charset="0"/>
                <a:ea typeface="+mn-ea"/>
                <a:cs typeface="Times New Roman" panose="02020603050405020304" pitchFamily="18" charset="0"/>
              </a:rPr>
              <a:t>Nutraceutics</a:t>
            </a:r>
            <a:r>
              <a:rPr lang="en-US" sz="8100" dirty="0">
                <a:solidFill>
                  <a:srgbClr val="004AAD"/>
                </a:solidFill>
                <a:latin typeface="Times New Roman" panose="02020603050405020304" pitchFamily="18" charset="0"/>
                <a:ea typeface="+mn-ea"/>
                <a:cs typeface="Times New Roman" panose="02020603050405020304" pitchFamily="18" charset="0"/>
              </a:rPr>
              <a:t> field in worldwide</a:t>
            </a:r>
          </a:p>
        </p:txBody>
      </p:sp>
      <p:sp>
        <p:nvSpPr>
          <p:cNvPr id="3" name="Content Placeholder 2">
            <a:extLst>
              <a:ext uri="{FF2B5EF4-FFF2-40B4-BE49-F238E27FC236}">
                <a16:creationId xmlns:a16="http://schemas.microsoft.com/office/drawing/2014/main" xmlns="" id="{DCF4E949-97D7-472E-A525-1A2DCD4639F1}"/>
              </a:ext>
            </a:extLst>
          </p:cNvPr>
          <p:cNvSpPr>
            <a:spLocks noGrp="1"/>
          </p:cNvSpPr>
          <p:nvPr>
            <p:ph idx="1"/>
          </p:nvPr>
        </p:nvSpPr>
        <p:spPr>
          <a:xfrm>
            <a:off x="1203340" y="3311041"/>
            <a:ext cx="16186732" cy="6413602"/>
          </a:xfrm>
        </p:spPr>
        <p:txBody>
          <a:bodyPr>
            <a:normAutofit/>
          </a:bodyPr>
          <a:lstStyle/>
          <a:p>
            <a:pPr algn="l"/>
            <a:r>
              <a:rPr lang="en-US" sz="3800" dirty="0">
                <a:latin typeface="Times New Roman" panose="02020603050405020304" pitchFamily="18" charset="0"/>
                <a:cs typeface="Times New Roman" panose="02020603050405020304" pitchFamily="18" charset="0"/>
              </a:rPr>
              <a:t>Nutraceuticals PhD Positions in Pharmacy Schools (Italy/ Napoli)</a:t>
            </a:r>
          </a:p>
          <a:p>
            <a:pPr algn="l"/>
            <a:r>
              <a:rPr lang="en-US" sz="3800" dirty="0">
                <a:latin typeface="Times New Roman" panose="02020603050405020304" pitchFamily="18" charset="0"/>
                <a:cs typeface="Times New Roman" panose="02020603050405020304" pitchFamily="18" charset="0"/>
              </a:rPr>
              <a:t>Nutraceuticals PhD Positions in Pharmacy Schools (Czechia/ Prague)</a:t>
            </a:r>
          </a:p>
          <a:p>
            <a:pPr algn="l"/>
            <a:r>
              <a:rPr lang="en-US" sz="3800" dirty="0">
                <a:latin typeface="Times New Roman" panose="02020603050405020304" pitchFamily="18" charset="0"/>
                <a:cs typeface="Times New Roman" panose="02020603050405020304" pitchFamily="18" charset="0"/>
              </a:rPr>
              <a:t>Nutraceuticals PhD Positions in Pharmacy Schools (Italy/ </a:t>
            </a:r>
            <a:r>
              <a:rPr lang="en-US" sz="3800" dirty="0" err="1">
                <a:latin typeface="Times New Roman" panose="02020603050405020304" pitchFamily="18" charset="0"/>
                <a:cs typeface="Times New Roman" panose="02020603050405020304" pitchFamily="18" charset="0"/>
              </a:rPr>
              <a:t>Camerino</a:t>
            </a:r>
            <a:r>
              <a:rPr lang="en-US" sz="3800" dirty="0">
                <a:latin typeface="Times New Roman" panose="02020603050405020304" pitchFamily="18" charset="0"/>
                <a:cs typeface="Times New Roman" panose="02020603050405020304" pitchFamily="18" charset="0"/>
              </a:rPr>
              <a:t>)</a:t>
            </a:r>
          </a:p>
          <a:p>
            <a:pPr algn="l"/>
            <a:r>
              <a:rPr lang="en-US" sz="3800" dirty="0">
                <a:latin typeface="Times New Roman" panose="02020603050405020304" pitchFamily="18" charset="0"/>
                <a:cs typeface="Times New Roman" panose="02020603050405020304" pitchFamily="18" charset="0"/>
              </a:rPr>
              <a:t>Nutraceuticals research groups in pharmacy departments (Italy/ Bologna)</a:t>
            </a:r>
          </a:p>
          <a:p>
            <a:pPr algn="l"/>
            <a:r>
              <a:rPr lang="en-US" sz="3800" dirty="0">
                <a:latin typeface="Times New Roman" panose="02020603050405020304" pitchFamily="18" charset="0"/>
                <a:cs typeface="Times New Roman" panose="02020603050405020304" pitchFamily="18" charset="0"/>
              </a:rPr>
              <a:t>Nutraceuticals research groups in pharmacy departments</a:t>
            </a:r>
            <a:br>
              <a:rPr lang="en-US" sz="3800" dirty="0">
                <a:latin typeface="Times New Roman" panose="02020603050405020304" pitchFamily="18" charset="0"/>
                <a:cs typeface="Times New Roman" panose="02020603050405020304" pitchFamily="18" charset="0"/>
              </a:rPr>
            </a:br>
            <a:r>
              <a:rPr lang="en-US" sz="3800" dirty="0">
                <a:latin typeface="Times New Roman" panose="02020603050405020304" pitchFamily="18" charset="0"/>
                <a:cs typeface="Times New Roman" panose="02020603050405020304" pitchFamily="18" charset="0"/>
              </a:rPr>
              <a:t>(Australia/ Callaghan / School of Biomedical Sciences &amp; Pharmacy)</a:t>
            </a:r>
          </a:p>
          <a:p>
            <a:pPr algn="l"/>
            <a:r>
              <a:rPr lang="en-US" sz="3800" dirty="0">
                <a:latin typeface="Times New Roman" panose="02020603050405020304" pitchFamily="18" charset="0"/>
                <a:cs typeface="Times New Roman" panose="02020603050405020304" pitchFamily="18" charset="0"/>
              </a:rPr>
              <a:t>Nutraceuticals research groups in pharmacy departments (England/ London)</a:t>
            </a:r>
          </a:p>
        </p:txBody>
      </p:sp>
      <p:sp>
        <p:nvSpPr>
          <p:cNvPr id="4" name="Freeform 2"/>
          <p:cNvSpPr/>
          <p:nvPr/>
        </p:nvSpPr>
        <p:spPr>
          <a:xfrm rot="19974241">
            <a:off x="8125442" y="2183893"/>
            <a:ext cx="10884489" cy="8846121"/>
          </a:xfrm>
          <a:custGeom>
            <a:avLst/>
            <a:gdLst/>
            <a:ahLst/>
            <a:cxnLst/>
            <a:rect l="l" t="t" r="r" b="b"/>
            <a:pathLst>
              <a:path w="10884489" h="8846121">
                <a:moveTo>
                  <a:pt x="0" y="0"/>
                </a:moveTo>
                <a:lnTo>
                  <a:pt x="10884489" y="0"/>
                </a:lnTo>
                <a:lnTo>
                  <a:pt x="10884489" y="8846120"/>
                </a:lnTo>
                <a:lnTo>
                  <a:pt x="0" y="8846120"/>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2112821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2353</TotalTime>
  <Words>674</Words>
  <Application>Microsoft Office PowerPoint</Application>
  <PresentationFormat>Custom</PresentationFormat>
  <Paragraphs>86</Paragraphs>
  <Slides>21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Calibri</vt:lpstr>
      <vt:lpstr>Times New Roman</vt:lpstr>
      <vt:lpstr>Wingdings</vt:lpstr>
      <vt:lpstr>Google Sans</vt:lpstr>
      <vt:lpstr>Arial</vt:lpstr>
      <vt:lpstr>Tahoma</vt:lpstr>
      <vt:lpstr>Office Theme</vt:lpstr>
      <vt:lpstr>PowerPoint Presentation</vt:lpstr>
      <vt:lpstr>PowerPoint Presentation</vt:lpstr>
      <vt:lpstr>PowerPoint Presentation</vt:lpstr>
      <vt:lpstr>Curriculum</vt:lpstr>
      <vt:lpstr>Curriculum</vt:lpstr>
      <vt:lpstr>Curriculum</vt:lpstr>
      <vt:lpstr>Two important fields</vt:lpstr>
      <vt:lpstr>PowerPoint Presentation</vt:lpstr>
      <vt:lpstr>Nutraceutics field in worldwide</vt:lpstr>
      <vt:lpstr>PowerPoint Presentation</vt:lpstr>
      <vt:lpstr>PowerPoint Presentation</vt:lpstr>
      <vt:lpstr>PowerPoint Presentation</vt:lpstr>
      <vt:lpstr>PowerPoint Presentation</vt:lpstr>
      <vt:lpstr>PowerPoint Presentation</vt:lpstr>
      <vt:lpstr>PowerPoint Presentation</vt:lpstr>
      <vt:lpstr>Products </vt:lpstr>
      <vt:lpstr>Job opportunity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گرایش نوتراسیوتیکس</dc:title>
  <dc:creator>Asus</dc:creator>
  <cp:lastModifiedBy>Asus-pc</cp:lastModifiedBy>
  <cp:revision>25</cp:revision>
  <dcterms:created xsi:type="dcterms:W3CDTF">2006-08-16T00:00:00Z</dcterms:created>
  <dcterms:modified xsi:type="dcterms:W3CDTF">2023-11-12T08:05:21Z</dcterms:modified>
  <dc:identifier>DAFH-AwEwzw</dc:identifier>
</cp:coreProperties>
</file>