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71" r:id="rId9"/>
    <p:sldId id="273" r:id="rId10"/>
    <p:sldId id="264" r:id="rId11"/>
    <p:sldId id="265" r:id="rId12"/>
    <p:sldId id="266" r:id="rId13"/>
    <p:sldId id="267" r:id="rId14"/>
    <p:sldId id="275" r:id="rId15"/>
    <p:sldId id="268" r:id="rId16"/>
    <p:sldId id="269" r:id="rId17"/>
    <p:sldId id="270"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D28867-842E-4BA7-ABB4-FF37C2059A65}"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74144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D28867-842E-4BA7-ABB4-FF37C2059A65}"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323093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D28867-842E-4BA7-ABB4-FF37C2059A65}"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91795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D28867-842E-4BA7-ABB4-FF37C2059A65}"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7757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D28867-842E-4BA7-ABB4-FF37C2059A65}"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375405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84D28867-842E-4BA7-ABB4-FF37C2059A65}" type="datetimeFigureOut">
              <a:rPr lang="en-US" smtClean="0"/>
              <a:t>11/16/2022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188972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4D28867-842E-4BA7-ABB4-FF37C2059A65}" type="datetimeFigureOut">
              <a:rPr lang="en-US" smtClean="0"/>
              <a:t>11/16/2022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31250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84D28867-842E-4BA7-ABB4-FF37C2059A65}" type="datetimeFigureOut">
              <a:rPr lang="en-US" smtClean="0"/>
              <a:t>11/16/2022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22911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D28867-842E-4BA7-ABB4-FF37C2059A65}"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148817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84D28867-842E-4BA7-ABB4-FF37C2059A65}" type="datetimeFigureOut">
              <a:rPr lang="en-US" smtClean="0"/>
              <a:t>11/16/2022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343129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84D28867-842E-4BA7-ABB4-FF37C2059A65}" type="datetimeFigureOut">
              <a:rPr lang="en-US" smtClean="0"/>
              <a:t>11/16/2022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09BAC934-1ADE-4B58-AECE-2BBFAEC143A7}" type="slidenum">
              <a:rPr lang="en-US" smtClean="0"/>
              <a:t>‹#›</a:t>
            </a:fld>
            <a:endParaRPr lang="en-US"/>
          </a:p>
        </p:txBody>
      </p:sp>
    </p:spTree>
    <p:extLst>
      <p:ext uri="{BB962C8B-B14F-4D97-AF65-F5344CB8AC3E}">
        <p14:creationId xmlns:p14="http://schemas.microsoft.com/office/powerpoint/2010/main" val="268413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4D28867-842E-4BA7-ABB4-FF37C2059A65}" type="datetimeFigureOut">
              <a:rPr lang="en-US" smtClean="0"/>
              <a:t>11/16/2022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09BAC934-1ADE-4B58-AECE-2BBFAEC143A7}" type="slidenum">
              <a:rPr lang="en-US" smtClean="0"/>
              <a:t>‹#›</a:t>
            </a:fld>
            <a:endParaRPr lang="en-US"/>
          </a:p>
        </p:txBody>
      </p:sp>
    </p:spTree>
    <p:extLst>
      <p:ext uri="{BB962C8B-B14F-4D97-AF65-F5344CB8AC3E}">
        <p14:creationId xmlns:p14="http://schemas.microsoft.com/office/powerpoint/2010/main" val="1168064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9687" y="840829"/>
            <a:ext cx="7406356" cy="1723450"/>
          </a:xfrm>
        </p:spPr>
        <p:txBody>
          <a:bodyPr>
            <a:normAutofit/>
          </a:bodyPr>
          <a:lstStyle/>
          <a:p>
            <a:pPr algn="ctr"/>
            <a:r>
              <a:rPr lang="en-US" sz="4400" dirty="0" smtClean="0">
                <a:latin typeface="Times New Roman" panose="02020603050405020304" pitchFamily="18" charset="0"/>
                <a:cs typeface="Times New Roman" panose="02020603050405020304" pitchFamily="18" charset="0"/>
              </a:rPr>
              <a:t>25</a:t>
            </a:r>
            <a:r>
              <a:rPr lang="en-US" sz="4400" baseline="30000" dirty="0" smtClean="0">
                <a:latin typeface="Times New Roman" panose="02020603050405020304" pitchFamily="18" charset="0"/>
                <a:cs typeface="Times New Roman" panose="02020603050405020304" pitchFamily="18" charset="0"/>
              </a:rPr>
              <a:t>th</a:t>
            </a:r>
            <a:r>
              <a:rPr lang="en-US" sz="4400" dirty="0" smtClean="0">
                <a:latin typeface="Times New Roman" panose="02020603050405020304" pitchFamily="18" charset="0"/>
                <a:cs typeface="Times New Roman" panose="02020603050405020304" pitchFamily="18" charset="0"/>
              </a:rPr>
              <a:t> meeting of world congress on clinical nutrition </a:t>
            </a:r>
            <a:endParaRPr lang="en-US" sz="4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268717" y="2666235"/>
            <a:ext cx="4764595" cy="3419197"/>
          </a:xfrm>
          <a:prstGeom prst="rect">
            <a:avLst/>
          </a:prstGeom>
        </p:spPr>
      </p:pic>
      <p:pic>
        <p:nvPicPr>
          <p:cNvPr id="1026" name="Picture 2" descr="Era University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9433692" y="2428547"/>
            <a:ext cx="2552700" cy="1790700"/>
          </a:xfrm>
          <a:prstGeom prst="rect">
            <a:avLst/>
          </a:prstGeom>
        </p:spPr>
      </p:pic>
    </p:spTree>
    <p:extLst>
      <p:ext uri="{BB962C8B-B14F-4D97-AF65-F5344CB8AC3E}">
        <p14:creationId xmlns:p14="http://schemas.microsoft.com/office/powerpoint/2010/main" val="111747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575691"/>
            <a:ext cx="2276453" cy="1596915"/>
          </a:xfrm>
          <a:prstGeom prst="rect">
            <a:avLst/>
          </a:prstGeom>
        </p:spPr>
      </p:pic>
      <p:sp>
        <p:nvSpPr>
          <p:cNvPr id="4" name="TextBox 3"/>
          <p:cNvSpPr txBox="1"/>
          <p:nvPr/>
        </p:nvSpPr>
        <p:spPr>
          <a:xfrm>
            <a:off x="2827283" y="924910"/>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Aim</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651640" y="2294672"/>
            <a:ext cx="8071945" cy="2554545"/>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With care to this point, we have tried to organize a narrative review with a focus on Telehealth and Tele exercise (a combination of physical and physiological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approaches)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for the patients post-stroke.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51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575691"/>
            <a:ext cx="2276453" cy="1596915"/>
          </a:xfrm>
          <a:prstGeom prst="rect">
            <a:avLst/>
          </a:prstGeom>
        </p:spPr>
      </p:pic>
      <p:sp>
        <p:nvSpPr>
          <p:cNvPr id="4" name="TextBox 3"/>
          <p:cNvSpPr txBox="1"/>
          <p:nvPr/>
        </p:nvSpPr>
        <p:spPr>
          <a:xfrm>
            <a:off x="2753711" y="956441"/>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Methods</a:t>
            </a:r>
            <a:endParaRPr lang="en-US" sz="3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124607" y="2186152"/>
            <a:ext cx="7199586" cy="3539430"/>
          </a:xfrm>
          <a:prstGeom prst="rect">
            <a:avLst/>
          </a:prstGeom>
          <a:noFill/>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Among available databases, PubMed, Scopus and Web of sciences were searched for the English papers published from 2012 till Sep 2022.</a:t>
            </a:r>
          </a:p>
          <a:p>
            <a:pPr algn="just"/>
            <a:r>
              <a:rPr lang="en-US" sz="3200" dirty="0" smtClean="0">
                <a:latin typeface="Times New Roman" panose="02020603050405020304" pitchFamily="18" charset="0"/>
                <a:cs typeface="Times New Roman" panose="02020603050405020304" pitchFamily="18" charset="0"/>
              </a:rPr>
              <a:t>The keywords for this search were Telehealth, Telemedicine, tele exercise, </a:t>
            </a:r>
            <a:r>
              <a:rPr lang="en-US" sz="3200" dirty="0" smtClean="0">
                <a:solidFill>
                  <a:srgbClr val="000000"/>
                </a:solidFill>
                <a:latin typeface="Times New Roman" panose="02020603050405020304" pitchFamily="18" charset="0"/>
                <a:cs typeface="Times New Roman" panose="02020603050405020304" pitchFamily="18" charset="0"/>
              </a:rPr>
              <a:t>stroke </a:t>
            </a:r>
            <a:r>
              <a:rPr lang="en-US" sz="3200" dirty="0" smtClean="0">
                <a:latin typeface="Times New Roman" panose="02020603050405020304" pitchFamily="18" charset="0"/>
                <a:cs typeface="Times New Roman" panose="02020603050405020304" pitchFamily="18" charset="0"/>
              </a:rPr>
              <a:t>and </a:t>
            </a:r>
            <a:r>
              <a:rPr lang="en-US" sz="3200" dirty="0" err="1" smtClean="0">
                <a:latin typeface="Times New Roman" panose="02020603050405020304" pitchFamily="18" charset="0"/>
                <a:cs typeface="Times New Roman" panose="02020603050405020304" pitchFamily="18" charset="0"/>
              </a:rPr>
              <a:t>telerehabilitataion</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37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575691"/>
            <a:ext cx="2276453" cy="1596915"/>
          </a:xfrm>
          <a:prstGeom prst="rect">
            <a:avLst/>
          </a:prstGeom>
        </p:spPr>
      </p:pic>
      <p:pic>
        <p:nvPicPr>
          <p:cNvPr id="2" name="Picture 1"/>
          <p:cNvPicPr>
            <a:picLocks noChangeAspect="1"/>
          </p:cNvPicPr>
          <p:nvPr/>
        </p:nvPicPr>
        <p:blipFill>
          <a:blip r:embed="rId4"/>
          <a:stretch>
            <a:fillRect/>
          </a:stretch>
        </p:blipFill>
        <p:spPr>
          <a:xfrm>
            <a:off x="2000287" y="751816"/>
            <a:ext cx="5657994" cy="5880211"/>
          </a:xfrm>
          <a:prstGeom prst="rect">
            <a:avLst/>
          </a:prstGeom>
        </p:spPr>
      </p:pic>
    </p:spTree>
    <p:extLst>
      <p:ext uri="{BB962C8B-B14F-4D97-AF65-F5344CB8AC3E}">
        <p14:creationId xmlns:p14="http://schemas.microsoft.com/office/powerpoint/2010/main" val="3461465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575691"/>
            <a:ext cx="2276453" cy="1596915"/>
          </a:xfrm>
          <a:prstGeom prst="rect">
            <a:avLst/>
          </a:prstGeom>
        </p:spPr>
      </p:pic>
      <p:sp>
        <p:nvSpPr>
          <p:cNvPr id="4" name="TextBox 3"/>
          <p:cNvSpPr txBox="1"/>
          <p:nvPr/>
        </p:nvSpPr>
        <p:spPr>
          <a:xfrm>
            <a:off x="2753711" y="956441"/>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a:t>
            </a:r>
            <a:endParaRPr lang="en-US" sz="3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88580" y="1756560"/>
            <a:ext cx="7683062" cy="4832092"/>
          </a:xfrm>
          <a:prstGeom prst="rect">
            <a:avLst/>
          </a:prstGeom>
          <a:noFill/>
        </p:spPr>
        <p:txBody>
          <a:bodyPr wrap="square" rtlCol="0">
            <a:spAutoFit/>
          </a:bodyPr>
          <a:lstStyle/>
          <a:p>
            <a:r>
              <a:rPr lang="en-US" sz="2800" dirty="0" smtClean="0"/>
              <a:t>Finally among 79 papers inserted in Mendeley, 15 papers were analyzed. Ineligible papers and those papers with unclear methods were excluded.</a:t>
            </a:r>
            <a:endParaRPr lang="fa-IR" sz="2800" dirty="0" smtClean="0"/>
          </a:p>
          <a:p>
            <a:r>
              <a:rPr lang="en-US" sz="2800" dirty="0" smtClean="0"/>
              <a:t>The 15 selected papers had focus on physical and physiological approaches such as physical ability of patients post stroke or nutritional consultation for them.</a:t>
            </a:r>
          </a:p>
          <a:p>
            <a:r>
              <a:rPr lang="en-US" sz="2800" dirty="0" smtClean="0"/>
              <a:t>Most </a:t>
            </a:r>
            <a:r>
              <a:rPr lang="en-US" sz="2800" dirty="0" smtClean="0"/>
              <a:t>of them had focused on tele rehabilitation as a cost effective way for rehabilitation of patients post stroke.   </a:t>
            </a:r>
          </a:p>
          <a:p>
            <a:endParaRPr lang="en-US" sz="2800" dirty="0"/>
          </a:p>
        </p:txBody>
      </p:sp>
    </p:spTree>
    <p:extLst>
      <p:ext uri="{BB962C8B-B14F-4D97-AF65-F5344CB8AC3E}">
        <p14:creationId xmlns:p14="http://schemas.microsoft.com/office/powerpoint/2010/main" val="1223595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575691"/>
            <a:ext cx="2276453" cy="1596915"/>
          </a:xfrm>
          <a:prstGeom prst="rect">
            <a:avLst/>
          </a:prstGeom>
        </p:spPr>
      </p:pic>
      <p:sp>
        <p:nvSpPr>
          <p:cNvPr id="4" name="TextBox 3"/>
          <p:cNvSpPr txBox="1"/>
          <p:nvPr/>
        </p:nvSpPr>
        <p:spPr>
          <a:xfrm>
            <a:off x="2753711" y="956441"/>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Results</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24607" y="2112579"/>
            <a:ext cx="7199586" cy="3114699"/>
          </a:xfrm>
          <a:prstGeom prst="rect">
            <a:avLst/>
          </a:prstGeom>
          <a:noFill/>
        </p:spPr>
        <p:txBody>
          <a:bodyPr wrap="square" rtlCol="0">
            <a:spAutoFit/>
          </a:bodyPr>
          <a:lstStyle/>
          <a:p>
            <a:pPr marL="182880" lvl="0" indent="-182880" defTabSz="914400">
              <a:lnSpc>
                <a:spcPct val="90000"/>
              </a:lnSpc>
              <a:spcBef>
                <a:spcPts val="1200"/>
              </a:spcBef>
              <a:buClr>
                <a:srgbClr val="40BAD2"/>
              </a:buClr>
              <a:buFont typeface="Wingdings 2" pitchFamily="18" charset="2"/>
              <a:buChar char=""/>
            </a:pPr>
            <a:r>
              <a:rPr lang="en-US" sz="2800" dirty="0">
                <a:latin typeface="Times New Roman" panose="02020603050405020304" pitchFamily="18" charset="0"/>
                <a:cs typeface="Times New Roman" panose="02020603050405020304" pitchFamily="18" charset="0"/>
              </a:rPr>
              <a:t>Community based rehabilitation was another practical method.</a:t>
            </a:r>
          </a:p>
          <a:p>
            <a:pPr marL="182880" lvl="0" indent="-182880" defTabSz="914400">
              <a:lnSpc>
                <a:spcPct val="90000"/>
              </a:lnSpc>
              <a:spcBef>
                <a:spcPts val="1200"/>
              </a:spcBef>
              <a:buClr>
                <a:srgbClr val="40BAD2"/>
              </a:buClr>
              <a:buFont typeface="Wingdings 2" pitchFamily="18" charset="2"/>
              <a:buChar char=""/>
            </a:pPr>
            <a:endParaRPr lang="en-US" sz="2800" dirty="0">
              <a:latin typeface="Times New Roman" panose="02020603050405020304" pitchFamily="18" charset="0"/>
              <a:cs typeface="Times New Roman" panose="02020603050405020304" pitchFamily="18" charset="0"/>
            </a:endParaRPr>
          </a:p>
          <a:p>
            <a:pPr marL="182880" lvl="0" indent="-182880" defTabSz="914400">
              <a:lnSpc>
                <a:spcPct val="90000"/>
              </a:lnSpc>
              <a:spcBef>
                <a:spcPts val="1200"/>
              </a:spcBef>
              <a:buClr>
                <a:srgbClr val="40BAD2"/>
              </a:buClr>
              <a:buFont typeface="Wingdings 2" pitchFamily="18" charset="2"/>
              <a:buChar char=""/>
            </a:pPr>
            <a:r>
              <a:rPr lang="en-US" sz="2800" dirty="0">
                <a:latin typeface="Times New Roman" panose="02020603050405020304" pitchFamily="18" charset="0"/>
                <a:cs typeface="Times New Roman" panose="02020603050405020304" pitchFamily="18" charset="0"/>
              </a:rPr>
              <a:t>“it is currently unclear how effective this model of delivery is relative to rehabilitation delivered face‐to‐face or when added to usual care”, emphasized by an expert in 2020.</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682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575691"/>
            <a:ext cx="2276453" cy="1596915"/>
          </a:xfrm>
          <a:prstGeom prst="rect">
            <a:avLst/>
          </a:prstGeom>
        </p:spPr>
      </p:pic>
      <p:sp>
        <p:nvSpPr>
          <p:cNvPr id="4" name="TextBox 3"/>
          <p:cNvSpPr txBox="1"/>
          <p:nvPr/>
        </p:nvSpPr>
        <p:spPr>
          <a:xfrm>
            <a:off x="2753711" y="956441"/>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Conclusion</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013689" y="2187069"/>
            <a:ext cx="7478670" cy="3065455"/>
          </a:xfrm>
          <a:prstGeom prst="rect">
            <a:avLst/>
          </a:prstGeom>
        </p:spPr>
        <p:txBody>
          <a:bodyPr wrap="square">
            <a:spAutoFit/>
          </a:bodyPr>
          <a:lstStyle/>
          <a:p>
            <a:pPr algn="just">
              <a:lnSpc>
                <a:spcPct val="115000"/>
              </a:lnSpc>
              <a:spcBef>
                <a:spcPts val="500"/>
              </a:spcBef>
              <a:spcAft>
                <a:spcPts val="1000"/>
              </a:spcAft>
            </a:pPr>
            <a:r>
              <a:rPr lang="en-US" sz="2800" dirty="0">
                <a:latin typeface="Times New Roman" panose="02020603050405020304" pitchFamily="18" charset="0"/>
                <a:ea typeface="Times New Roman" panose="02020603050405020304" pitchFamily="18" charset="0"/>
                <a:cs typeface="Tahoma" panose="020B0604030504040204" pitchFamily="34" charset="0"/>
              </a:rPr>
              <a:t>As a home message, and based on the findings by the author, the practical role of telehealth for patients was clear and useful, but there is a need for further research to compare the benefits and deficits of using online platforms in comparison with face-to-face therapies.</a:t>
            </a:r>
            <a:r>
              <a:rPr lang="en-US" dirty="0">
                <a:latin typeface="Times New Roman" panose="02020603050405020304" pitchFamily="18" charset="0"/>
                <a:ea typeface="Times New Roman" panose="02020603050405020304" pitchFamily="18" charset="0"/>
                <a:cs typeface="Tahoma" panose="020B0604030504040204" pitchFamily="34" charset="0"/>
              </a:rPr>
              <a:t> </a:t>
            </a:r>
            <a:endParaRPr lang="en-US" sz="1200"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166798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575691"/>
            <a:ext cx="2276453" cy="1596915"/>
          </a:xfrm>
          <a:prstGeom prst="rect">
            <a:avLst/>
          </a:prstGeom>
        </p:spPr>
      </p:pic>
      <p:sp>
        <p:nvSpPr>
          <p:cNvPr id="4" name="TextBox 3"/>
          <p:cNvSpPr txBox="1"/>
          <p:nvPr/>
        </p:nvSpPr>
        <p:spPr>
          <a:xfrm>
            <a:off x="2753711" y="956441"/>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References</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809293" y="1956428"/>
            <a:ext cx="7872248" cy="430887"/>
          </a:xfrm>
          <a:prstGeom prst="rect">
            <a:avLst/>
          </a:prstGeom>
        </p:spPr>
        <p:txBody>
          <a:bodyPr wrap="square">
            <a:spAutoFit/>
          </a:bodyPr>
          <a:lstStyle/>
          <a:p>
            <a:r>
              <a:rPr lang="en-US" sz="1100" dirty="0" err="1">
                <a:solidFill>
                  <a:srgbClr val="222222"/>
                </a:solidFill>
                <a:latin typeface="Arial" panose="020B0604020202020204" pitchFamily="34" charset="0"/>
              </a:rPr>
              <a:t>Dodakian</a:t>
            </a:r>
            <a:r>
              <a:rPr lang="en-US" sz="1100" dirty="0">
                <a:solidFill>
                  <a:srgbClr val="222222"/>
                </a:solidFill>
                <a:latin typeface="Arial" panose="020B0604020202020204" pitchFamily="34" charset="0"/>
              </a:rPr>
              <a:t>, L., McKenzie, A. L., Le, V., See, J., Pearson-</a:t>
            </a:r>
            <a:r>
              <a:rPr lang="en-US" sz="1100" dirty="0" err="1">
                <a:solidFill>
                  <a:srgbClr val="222222"/>
                </a:solidFill>
                <a:latin typeface="Arial" panose="020B0604020202020204" pitchFamily="34" charset="0"/>
              </a:rPr>
              <a:t>Fuhrhop</a:t>
            </a:r>
            <a:r>
              <a:rPr lang="en-US" sz="1100" dirty="0">
                <a:solidFill>
                  <a:srgbClr val="222222"/>
                </a:solidFill>
                <a:latin typeface="Arial" panose="020B0604020202020204" pitchFamily="34" charset="0"/>
              </a:rPr>
              <a:t>, K., Burke Quinlan, E., ... &amp; Cramer, S. C. (2017). A home-based </a:t>
            </a:r>
            <a:r>
              <a:rPr lang="en-US" sz="1100" dirty="0" err="1">
                <a:solidFill>
                  <a:srgbClr val="222222"/>
                </a:solidFill>
                <a:latin typeface="Arial" panose="020B0604020202020204" pitchFamily="34" charset="0"/>
              </a:rPr>
              <a:t>telerehabilitation</a:t>
            </a:r>
            <a:r>
              <a:rPr lang="en-US" sz="1100" dirty="0">
                <a:solidFill>
                  <a:srgbClr val="222222"/>
                </a:solidFill>
                <a:latin typeface="Arial" panose="020B0604020202020204" pitchFamily="34" charset="0"/>
              </a:rPr>
              <a:t> program for patients with stroke. </a:t>
            </a:r>
            <a:r>
              <a:rPr lang="en-US" sz="1100" i="1" dirty="0" err="1">
                <a:solidFill>
                  <a:srgbClr val="222222"/>
                </a:solidFill>
                <a:latin typeface="Arial" panose="020B0604020202020204" pitchFamily="34" charset="0"/>
              </a:rPr>
              <a:t>Neurorehabilitation</a:t>
            </a:r>
            <a:r>
              <a:rPr lang="en-US" sz="1100" i="1" dirty="0">
                <a:solidFill>
                  <a:srgbClr val="222222"/>
                </a:solidFill>
                <a:latin typeface="Arial" panose="020B0604020202020204" pitchFamily="34" charset="0"/>
              </a:rPr>
              <a:t> and neural repair</a:t>
            </a:r>
            <a:r>
              <a:rPr lang="en-US" sz="1100" dirty="0">
                <a:solidFill>
                  <a:srgbClr val="222222"/>
                </a:solidFill>
                <a:latin typeface="Arial" panose="020B0604020202020204" pitchFamily="34" charset="0"/>
              </a:rPr>
              <a:t>, </a:t>
            </a:r>
            <a:r>
              <a:rPr lang="en-US" sz="1100" i="1" dirty="0">
                <a:solidFill>
                  <a:srgbClr val="222222"/>
                </a:solidFill>
                <a:latin typeface="Arial" panose="020B0604020202020204" pitchFamily="34" charset="0"/>
              </a:rPr>
              <a:t>31</a:t>
            </a:r>
            <a:r>
              <a:rPr lang="en-US" sz="1100" dirty="0">
                <a:solidFill>
                  <a:srgbClr val="222222"/>
                </a:solidFill>
                <a:latin typeface="Arial" panose="020B0604020202020204" pitchFamily="34" charset="0"/>
              </a:rPr>
              <a:t>(10-11), 923-933.</a:t>
            </a:r>
            <a:endParaRPr lang="en-US" sz="1100" dirty="0"/>
          </a:p>
        </p:txBody>
      </p:sp>
      <p:sp>
        <p:nvSpPr>
          <p:cNvPr id="3" name="Rectangle 2"/>
          <p:cNvSpPr/>
          <p:nvPr/>
        </p:nvSpPr>
        <p:spPr>
          <a:xfrm>
            <a:off x="809293" y="2387315"/>
            <a:ext cx="7998372" cy="461665"/>
          </a:xfrm>
          <a:prstGeom prst="rect">
            <a:avLst/>
          </a:prstGeom>
        </p:spPr>
        <p:txBody>
          <a:bodyPr wrap="square">
            <a:spAutoFit/>
          </a:bodyPr>
          <a:lstStyle/>
          <a:p>
            <a:r>
              <a:rPr lang="en-US" sz="1200" dirty="0">
                <a:solidFill>
                  <a:srgbClr val="222222"/>
                </a:solidFill>
                <a:latin typeface="Arial" panose="020B0604020202020204" pitchFamily="34" charset="0"/>
              </a:rPr>
              <a:t>Laver, K. E., Adey‐</a:t>
            </a:r>
            <a:r>
              <a:rPr lang="en-US" sz="1200" dirty="0" err="1">
                <a:solidFill>
                  <a:srgbClr val="222222"/>
                </a:solidFill>
                <a:latin typeface="Arial" panose="020B0604020202020204" pitchFamily="34" charset="0"/>
              </a:rPr>
              <a:t>Wakeling</a:t>
            </a:r>
            <a:r>
              <a:rPr lang="en-US" sz="1200" dirty="0">
                <a:solidFill>
                  <a:srgbClr val="222222"/>
                </a:solidFill>
                <a:latin typeface="Arial" panose="020B0604020202020204" pitchFamily="34" charset="0"/>
              </a:rPr>
              <a:t>, Z., Crotty, M., </a:t>
            </a:r>
            <a:r>
              <a:rPr lang="en-US" sz="1200" dirty="0" err="1">
                <a:solidFill>
                  <a:srgbClr val="222222"/>
                </a:solidFill>
                <a:latin typeface="Arial" panose="020B0604020202020204" pitchFamily="34" charset="0"/>
              </a:rPr>
              <a:t>Lannin</a:t>
            </a:r>
            <a:r>
              <a:rPr lang="en-US" sz="1200" dirty="0">
                <a:solidFill>
                  <a:srgbClr val="222222"/>
                </a:solidFill>
                <a:latin typeface="Arial" panose="020B0604020202020204" pitchFamily="34" charset="0"/>
              </a:rPr>
              <a:t>, N. A., George, S., &amp; Sherrington, C. (2020). </a:t>
            </a:r>
            <a:r>
              <a:rPr lang="en-US" sz="1200" dirty="0" err="1">
                <a:solidFill>
                  <a:srgbClr val="222222"/>
                </a:solidFill>
                <a:latin typeface="Arial" panose="020B0604020202020204" pitchFamily="34" charset="0"/>
              </a:rPr>
              <a:t>Telerehabilitation</a:t>
            </a:r>
            <a:r>
              <a:rPr lang="en-US" sz="1200" dirty="0">
                <a:solidFill>
                  <a:srgbClr val="222222"/>
                </a:solidFill>
                <a:latin typeface="Arial" panose="020B0604020202020204" pitchFamily="34" charset="0"/>
              </a:rPr>
              <a:t> services for stroke. </a:t>
            </a:r>
            <a:r>
              <a:rPr lang="en-US" sz="1200" i="1" dirty="0">
                <a:solidFill>
                  <a:srgbClr val="222222"/>
                </a:solidFill>
                <a:latin typeface="Arial" panose="020B0604020202020204" pitchFamily="34" charset="0"/>
              </a:rPr>
              <a:t>Cochrane Database of Systematic Reviews</a:t>
            </a:r>
            <a:r>
              <a:rPr lang="en-US" sz="1200" dirty="0">
                <a:solidFill>
                  <a:srgbClr val="222222"/>
                </a:solidFill>
                <a:latin typeface="Arial" panose="020B0604020202020204" pitchFamily="34" charset="0"/>
              </a:rPr>
              <a:t>, (1).</a:t>
            </a:r>
            <a:endParaRPr lang="en-US" sz="1200" dirty="0"/>
          </a:p>
        </p:txBody>
      </p:sp>
      <p:sp>
        <p:nvSpPr>
          <p:cNvPr id="5" name="Rectangle 4"/>
          <p:cNvSpPr/>
          <p:nvPr/>
        </p:nvSpPr>
        <p:spPr>
          <a:xfrm>
            <a:off x="809293" y="2879943"/>
            <a:ext cx="7609489" cy="461665"/>
          </a:xfrm>
          <a:prstGeom prst="rect">
            <a:avLst/>
          </a:prstGeom>
        </p:spPr>
        <p:txBody>
          <a:bodyPr wrap="square">
            <a:spAutoFit/>
          </a:bodyPr>
          <a:lstStyle/>
          <a:p>
            <a:r>
              <a:rPr lang="en-US" sz="1200" dirty="0" err="1">
                <a:solidFill>
                  <a:srgbClr val="222222"/>
                </a:solidFill>
                <a:latin typeface="Arial" panose="020B0604020202020204" pitchFamily="34" charset="0"/>
              </a:rPr>
              <a:t>Knepley</a:t>
            </a:r>
            <a:r>
              <a:rPr lang="en-US" sz="1200" dirty="0">
                <a:solidFill>
                  <a:srgbClr val="222222"/>
                </a:solidFill>
                <a:latin typeface="Arial" panose="020B0604020202020204" pitchFamily="34" charset="0"/>
              </a:rPr>
              <a:t>, K. D., Mao, J. Z., </a:t>
            </a:r>
            <a:r>
              <a:rPr lang="en-US" sz="1200" dirty="0" err="1">
                <a:solidFill>
                  <a:srgbClr val="222222"/>
                </a:solidFill>
                <a:latin typeface="Arial" panose="020B0604020202020204" pitchFamily="34" charset="0"/>
              </a:rPr>
              <a:t>Wieczorek</a:t>
            </a:r>
            <a:r>
              <a:rPr lang="en-US" sz="1200" dirty="0">
                <a:solidFill>
                  <a:srgbClr val="222222"/>
                </a:solidFill>
                <a:latin typeface="Arial" panose="020B0604020202020204" pitchFamily="34" charset="0"/>
              </a:rPr>
              <a:t>, P., </a:t>
            </a:r>
            <a:r>
              <a:rPr lang="en-US" sz="1200" dirty="0" err="1">
                <a:solidFill>
                  <a:srgbClr val="222222"/>
                </a:solidFill>
                <a:latin typeface="Arial" panose="020B0604020202020204" pitchFamily="34" charset="0"/>
              </a:rPr>
              <a:t>Okoye</a:t>
            </a:r>
            <a:r>
              <a:rPr lang="en-US" sz="1200" dirty="0">
                <a:solidFill>
                  <a:srgbClr val="222222"/>
                </a:solidFill>
                <a:latin typeface="Arial" panose="020B0604020202020204" pitchFamily="34" charset="0"/>
              </a:rPr>
              <a:t>, F. O., Jain, A. P., &amp; </a:t>
            </a:r>
            <a:r>
              <a:rPr lang="en-US" sz="1200" dirty="0" err="1">
                <a:solidFill>
                  <a:srgbClr val="222222"/>
                </a:solidFill>
                <a:latin typeface="Arial" panose="020B0604020202020204" pitchFamily="34" charset="0"/>
              </a:rPr>
              <a:t>Harel</a:t>
            </a:r>
            <a:r>
              <a:rPr lang="en-US" sz="1200" dirty="0">
                <a:solidFill>
                  <a:srgbClr val="222222"/>
                </a:solidFill>
                <a:latin typeface="Arial" panose="020B0604020202020204" pitchFamily="34" charset="0"/>
              </a:rPr>
              <a:t>, N. Y. (2021). Impact of </a:t>
            </a:r>
            <a:r>
              <a:rPr lang="en-US" sz="1200" dirty="0" err="1">
                <a:solidFill>
                  <a:srgbClr val="222222"/>
                </a:solidFill>
                <a:latin typeface="Arial" panose="020B0604020202020204" pitchFamily="34" charset="0"/>
              </a:rPr>
              <a:t>telerehabilitation</a:t>
            </a:r>
            <a:r>
              <a:rPr lang="en-US" sz="1200" dirty="0">
                <a:solidFill>
                  <a:srgbClr val="222222"/>
                </a:solidFill>
                <a:latin typeface="Arial" panose="020B0604020202020204" pitchFamily="34" charset="0"/>
              </a:rPr>
              <a:t> for stroke-related deficits. </a:t>
            </a:r>
            <a:r>
              <a:rPr lang="en-US" sz="1200" i="1" dirty="0">
                <a:solidFill>
                  <a:srgbClr val="222222"/>
                </a:solidFill>
                <a:latin typeface="Arial" panose="020B0604020202020204" pitchFamily="34" charset="0"/>
              </a:rPr>
              <a:t>Telemedicine and e-Health</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27</a:t>
            </a:r>
            <a:r>
              <a:rPr lang="en-US" sz="1200" dirty="0">
                <a:solidFill>
                  <a:srgbClr val="222222"/>
                </a:solidFill>
                <a:latin typeface="Arial" panose="020B0604020202020204" pitchFamily="34" charset="0"/>
              </a:rPr>
              <a:t>(3), 239-246.</a:t>
            </a:r>
            <a:endParaRPr lang="en-US" sz="1200" dirty="0"/>
          </a:p>
        </p:txBody>
      </p:sp>
      <p:sp>
        <p:nvSpPr>
          <p:cNvPr id="6" name="Rectangle 5"/>
          <p:cNvSpPr/>
          <p:nvPr/>
        </p:nvSpPr>
        <p:spPr>
          <a:xfrm>
            <a:off x="809292" y="3405111"/>
            <a:ext cx="7609489" cy="461665"/>
          </a:xfrm>
          <a:prstGeom prst="rect">
            <a:avLst/>
          </a:prstGeom>
        </p:spPr>
        <p:txBody>
          <a:bodyPr wrap="square">
            <a:spAutoFit/>
          </a:bodyPr>
          <a:lstStyle/>
          <a:p>
            <a:r>
              <a:rPr lang="en-US" sz="1200" dirty="0">
                <a:solidFill>
                  <a:srgbClr val="222222"/>
                </a:solidFill>
                <a:latin typeface="Arial" panose="020B0604020202020204" pitchFamily="34" charset="0"/>
              </a:rPr>
              <a:t>Appleby, E., Gill, S. T., Hayes, L. K., Walker, T. L., Walsh, M., &amp; Kumar, S. (2019). Effectiveness of </a:t>
            </a:r>
            <a:r>
              <a:rPr lang="en-US" sz="1200" dirty="0" err="1">
                <a:solidFill>
                  <a:srgbClr val="222222"/>
                </a:solidFill>
                <a:latin typeface="Arial" panose="020B0604020202020204" pitchFamily="34" charset="0"/>
              </a:rPr>
              <a:t>telerehabilitation</a:t>
            </a:r>
            <a:r>
              <a:rPr lang="en-US" sz="1200" dirty="0">
                <a:solidFill>
                  <a:srgbClr val="222222"/>
                </a:solidFill>
                <a:latin typeface="Arial" panose="020B0604020202020204" pitchFamily="34" charset="0"/>
              </a:rPr>
              <a:t> in the management of adults with stroke: A systematic review. </a:t>
            </a:r>
            <a:r>
              <a:rPr lang="en-US" sz="1200" i="1" dirty="0" err="1">
                <a:solidFill>
                  <a:srgbClr val="222222"/>
                </a:solidFill>
                <a:latin typeface="Arial" panose="020B0604020202020204" pitchFamily="34" charset="0"/>
              </a:rPr>
              <a:t>PloS</a:t>
            </a:r>
            <a:r>
              <a:rPr lang="en-US" sz="1200" i="1" dirty="0">
                <a:solidFill>
                  <a:srgbClr val="222222"/>
                </a:solidFill>
                <a:latin typeface="Arial" panose="020B0604020202020204" pitchFamily="34" charset="0"/>
              </a:rPr>
              <a:t> one</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14</a:t>
            </a:r>
            <a:r>
              <a:rPr lang="en-US" sz="1200" dirty="0">
                <a:solidFill>
                  <a:srgbClr val="222222"/>
                </a:solidFill>
                <a:latin typeface="Arial" panose="020B0604020202020204" pitchFamily="34" charset="0"/>
              </a:rPr>
              <a:t>(11), e0225150.</a:t>
            </a:r>
            <a:endParaRPr lang="en-US" sz="1200" dirty="0"/>
          </a:p>
        </p:txBody>
      </p:sp>
      <p:sp>
        <p:nvSpPr>
          <p:cNvPr id="7" name="Rectangle 6"/>
          <p:cNvSpPr/>
          <p:nvPr/>
        </p:nvSpPr>
        <p:spPr>
          <a:xfrm>
            <a:off x="809292" y="3897739"/>
            <a:ext cx="7609489" cy="461665"/>
          </a:xfrm>
          <a:prstGeom prst="rect">
            <a:avLst/>
          </a:prstGeom>
        </p:spPr>
        <p:txBody>
          <a:bodyPr wrap="square">
            <a:spAutoFit/>
          </a:bodyPr>
          <a:lstStyle/>
          <a:p>
            <a:r>
              <a:rPr lang="en-US" sz="1200" dirty="0">
                <a:solidFill>
                  <a:srgbClr val="222222"/>
                </a:solidFill>
                <a:latin typeface="Arial" panose="020B0604020202020204" pitchFamily="34" charset="0"/>
              </a:rPr>
              <a:t>Chang, M. C., &amp; </a:t>
            </a:r>
            <a:r>
              <a:rPr lang="en-US" sz="1200" dirty="0" err="1">
                <a:solidFill>
                  <a:srgbClr val="222222"/>
                </a:solidFill>
                <a:latin typeface="Arial" panose="020B0604020202020204" pitchFamily="34" charset="0"/>
              </a:rPr>
              <a:t>Boudier-Revéret</a:t>
            </a:r>
            <a:r>
              <a:rPr lang="en-US" sz="1200" dirty="0">
                <a:solidFill>
                  <a:srgbClr val="222222"/>
                </a:solidFill>
                <a:latin typeface="Arial" panose="020B0604020202020204" pitchFamily="34" charset="0"/>
              </a:rPr>
              <a:t>, M. (2020). Usefulness of </a:t>
            </a:r>
            <a:r>
              <a:rPr lang="en-US" sz="1200" dirty="0" err="1">
                <a:solidFill>
                  <a:srgbClr val="222222"/>
                </a:solidFill>
                <a:latin typeface="Arial" panose="020B0604020202020204" pitchFamily="34" charset="0"/>
              </a:rPr>
              <a:t>telerehabilitation</a:t>
            </a:r>
            <a:r>
              <a:rPr lang="en-US" sz="1200" dirty="0">
                <a:solidFill>
                  <a:srgbClr val="222222"/>
                </a:solidFill>
                <a:latin typeface="Arial" panose="020B0604020202020204" pitchFamily="34" charset="0"/>
              </a:rPr>
              <a:t> for stroke patients during the COVID-19 pandemic. </a:t>
            </a:r>
            <a:r>
              <a:rPr lang="en-US" sz="1200" i="1" dirty="0">
                <a:solidFill>
                  <a:srgbClr val="222222"/>
                </a:solidFill>
                <a:latin typeface="Arial" panose="020B0604020202020204" pitchFamily="34" charset="0"/>
              </a:rPr>
              <a:t>American journal of physical medicine &amp; rehabilitation</a:t>
            </a:r>
            <a:r>
              <a:rPr lang="en-US" sz="1200" dirty="0">
                <a:solidFill>
                  <a:srgbClr val="222222"/>
                </a:solidFill>
                <a:latin typeface="Arial" panose="020B0604020202020204" pitchFamily="34" charset="0"/>
              </a:rPr>
              <a:t>.</a:t>
            </a:r>
            <a:endParaRPr lang="en-US" sz="1200" dirty="0"/>
          </a:p>
        </p:txBody>
      </p:sp>
      <p:sp>
        <p:nvSpPr>
          <p:cNvPr id="8" name="Rectangle 7"/>
          <p:cNvSpPr/>
          <p:nvPr/>
        </p:nvSpPr>
        <p:spPr>
          <a:xfrm>
            <a:off x="809291" y="4422907"/>
            <a:ext cx="7609489" cy="646331"/>
          </a:xfrm>
          <a:prstGeom prst="rect">
            <a:avLst/>
          </a:prstGeom>
        </p:spPr>
        <p:txBody>
          <a:bodyPr wrap="square">
            <a:spAutoFit/>
          </a:bodyPr>
          <a:lstStyle/>
          <a:p>
            <a:r>
              <a:rPr lang="en-US" sz="1200" dirty="0">
                <a:solidFill>
                  <a:srgbClr val="222222"/>
                </a:solidFill>
                <a:latin typeface="Arial" panose="020B0604020202020204" pitchFamily="34" charset="0"/>
              </a:rPr>
              <a:t>Linder, S. M., </a:t>
            </a:r>
            <a:r>
              <a:rPr lang="en-US" sz="1200" dirty="0" err="1">
                <a:solidFill>
                  <a:srgbClr val="222222"/>
                </a:solidFill>
                <a:latin typeface="Arial" panose="020B0604020202020204" pitchFamily="34" charset="0"/>
              </a:rPr>
              <a:t>Rosenfeldt</a:t>
            </a:r>
            <a:r>
              <a:rPr lang="en-US" sz="1200" dirty="0">
                <a:solidFill>
                  <a:srgbClr val="222222"/>
                </a:solidFill>
                <a:latin typeface="Arial" panose="020B0604020202020204" pitchFamily="34" charset="0"/>
              </a:rPr>
              <a:t>, A. B., Bay, R. C., </a:t>
            </a:r>
            <a:r>
              <a:rPr lang="en-US" sz="1200" dirty="0" err="1">
                <a:solidFill>
                  <a:srgbClr val="222222"/>
                </a:solidFill>
                <a:latin typeface="Arial" panose="020B0604020202020204" pitchFamily="34" charset="0"/>
              </a:rPr>
              <a:t>Sahu</a:t>
            </a:r>
            <a:r>
              <a:rPr lang="en-US" sz="1200" dirty="0">
                <a:solidFill>
                  <a:srgbClr val="222222"/>
                </a:solidFill>
                <a:latin typeface="Arial" panose="020B0604020202020204" pitchFamily="34" charset="0"/>
              </a:rPr>
              <a:t>, K., Wolf, S. L., &amp; Alberts, J. L. (2015). Improving quality of life and depression after stroke through </a:t>
            </a:r>
            <a:r>
              <a:rPr lang="en-US" sz="1200" dirty="0" err="1">
                <a:solidFill>
                  <a:srgbClr val="222222"/>
                </a:solidFill>
                <a:latin typeface="Arial" panose="020B0604020202020204" pitchFamily="34" charset="0"/>
              </a:rPr>
              <a:t>telerehabilitation</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The American Journal of Occupational Therapy</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69</a:t>
            </a:r>
            <a:r>
              <a:rPr lang="en-US" sz="1200" dirty="0">
                <a:solidFill>
                  <a:srgbClr val="222222"/>
                </a:solidFill>
                <a:latin typeface="Arial" panose="020B0604020202020204" pitchFamily="34" charset="0"/>
              </a:rPr>
              <a:t>(2), 6902290020p1-6902290020p10.</a:t>
            </a:r>
            <a:endParaRPr lang="en-US" sz="1200" dirty="0"/>
          </a:p>
        </p:txBody>
      </p:sp>
      <p:sp>
        <p:nvSpPr>
          <p:cNvPr id="10" name="Rectangle 9"/>
          <p:cNvSpPr/>
          <p:nvPr/>
        </p:nvSpPr>
        <p:spPr>
          <a:xfrm>
            <a:off x="809290" y="5132741"/>
            <a:ext cx="7735619" cy="461665"/>
          </a:xfrm>
          <a:prstGeom prst="rect">
            <a:avLst/>
          </a:prstGeom>
        </p:spPr>
        <p:txBody>
          <a:bodyPr wrap="square">
            <a:spAutoFit/>
          </a:bodyPr>
          <a:lstStyle/>
          <a:p>
            <a:r>
              <a:rPr lang="en-US" sz="1200" dirty="0">
                <a:solidFill>
                  <a:srgbClr val="222222"/>
                </a:solidFill>
                <a:latin typeface="Arial" panose="020B0604020202020204" pitchFamily="34" charset="0"/>
              </a:rPr>
              <a:t>Peregrin, T. (2019). Telehealth is transforming health care: what you need to know to practice </a:t>
            </a:r>
            <a:r>
              <a:rPr lang="en-US" sz="1200" dirty="0" err="1">
                <a:solidFill>
                  <a:srgbClr val="222222"/>
                </a:solidFill>
                <a:latin typeface="Arial" panose="020B0604020202020204" pitchFamily="34" charset="0"/>
              </a:rPr>
              <a:t>telenutrition</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Journal of the Academy of Nutrition and Dietetics</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119</a:t>
            </a:r>
            <a:r>
              <a:rPr lang="en-US" sz="1200" dirty="0">
                <a:solidFill>
                  <a:srgbClr val="222222"/>
                </a:solidFill>
                <a:latin typeface="Arial" panose="020B0604020202020204" pitchFamily="34" charset="0"/>
              </a:rPr>
              <a:t>(11), 1916-1920.</a:t>
            </a:r>
            <a:endParaRPr lang="en-US" sz="1200" dirty="0"/>
          </a:p>
        </p:txBody>
      </p:sp>
      <p:sp>
        <p:nvSpPr>
          <p:cNvPr id="11" name="Rectangle 10"/>
          <p:cNvSpPr/>
          <p:nvPr/>
        </p:nvSpPr>
        <p:spPr>
          <a:xfrm>
            <a:off x="809289" y="5719835"/>
            <a:ext cx="7735619" cy="461665"/>
          </a:xfrm>
          <a:prstGeom prst="rect">
            <a:avLst/>
          </a:prstGeom>
        </p:spPr>
        <p:txBody>
          <a:bodyPr wrap="square">
            <a:spAutoFit/>
          </a:bodyPr>
          <a:lstStyle/>
          <a:p>
            <a:r>
              <a:rPr lang="en-US" sz="1200" dirty="0">
                <a:solidFill>
                  <a:srgbClr val="222222"/>
                </a:solidFill>
                <a:latin typeface="Arial" panose="020B0604020202020204" pitchFamily="34" charset="0"/>
              </a:rPr>
              <a:t>Farid, D. (2020). COVID-19 and </a:t>
            </a:r>
            <a:r>
              <a:rPr lang="en-US" sz="1200" dirty="0" err="1">
                <a:solidFill>
                  <a:srgbClr val="222222"/>
                </a:solidFill>
                <a:latin typeface="Arial" panose="020B0604020202020204" pitchFamily="34" charset="0"/>
              </a:rPr>
              <a:t>telenutrition</a:t>
            </a:r>
            <a:r>
              <a:rPr lang="en-US" sz="1200" dirty="0">
                <a:solidFill>
                  <a:srgbClr val="222222"/>
                </a:solidFill>
                <a:latin typeface="Arial" panose="020B0604020202020204" pitchFamily="34" charset="0"/>
              </a:rPr>
              <a:t>: remote consultation in clinical nutrition practice. </a:t>
            </a:r>
            <a:r>
              <a:rPr lang="en-US" sz="1200" i="1" dirty="0">
                <a:solidFill>
                  <a:srgbClr val="222222"/>
                </a:solidFill>
                <a:latin typeface="Arial" panose="020B0604020202020204" pitchFamily="34" charset="0"/>
              </a:rPr>
              <a:t>Current Developments in Nutrition</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4</a:t>
            </a:r>
            <a:r>
              <a:rPr lang="en-US" sz="1200" dirty="0">
                <a:solidFill>
                  <a:srgbClr val="222222"/>
                </a:solidFill>
                <a:latin typeface="Arial" panose="020B0604020202020204" pitchFamily="34" charset="0"/>
              </a:rPr>
              <a:t>(12), nzaa124.</a:t>
            </a:r>
            <a:endParaRPr lang="en-US" sz="1200" dirty="0"/>
          </a:p>
        </p:txBody>
      </p:sp>
    </p:spTree>
    <p:extLst>
      <p:ext uri="{BB962C8B-B14F-4D97-AF65-F5344CB8AC3E}">
        <p14:creationId xmlns:p14="http://schemas.microsoft.com/office/powerpoint/2010/main" val="90435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575691"/>
            <a:ext cx="2276453" cy="15969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5985" y="176735"/>
            <a:ext cx="4598194" cy="6397486"/>
          </a:xfrm>
          <a:prstGeom prst="rect">
            <a:avLst/>
          </a:prstGeom>
        </p:spPr>
      </p:pic>
    </p:spTree>
    <p:extLst>
      <p:ext uri="{BB962C8B-B14F-4D97-AF65-F5344CB8AC3E}">
        <p14:creationId xmlns:p14="http://schemas.microsoft.com/office/powerpoint/2010/main" val="222696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575691"/>
            <a:ext cx="2276453" cy="1596915"/>
          </a:xfrm>
          <a:prstGeom prst="rect">
            <a:avLst/>
          </a:prstGeom>
        </p:spPr>
      </p:pic>
      <p:pic>
        <p:nvPicPr>
          <p:cNvPr id="2050" name="Picture 2" descr="Orchid Bowl - [FULL HOUSE] Please be informed that there will be no  available lanes at #OrchidBowl @ SAFRA Yishun on 23 Jan (Thu) from 10 am  till 12 pm, due 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235" y="1355415"/>
            <a:ext cx="6098082" cy="427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82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52282" y="2397016"/>
            <a:ext cx="2276453" cy="1596915"/>
          </a:xfrm>
          <a:prstGeom prst="rect">
            <a:avLst/>
          </a:prstGeom>
        </p:spPr>
      </p:pic>
      <p:sp>
        <p:nvSpPr>
          <p:cNvPr id="5" name="TextBox 4"/>
          <p:cNvSpPr txBox="1"/>
          <p:nvPr/>
        </p:nvSpPr>
        <p:spPr>
          <a:xfrm>
            <a:off x="1944415" y="1681655"/>
            <a:ext cx="6705600" cy="3231654"/>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Dr. Ardalan Shariat</a:t>
            </a:r>
          </a:p>
          <a:p>
            <a:endParaRPr lang="en-US" sz="48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Department of Digital Health, School of Medicine, Tehran University of Medical Sciences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84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439058"/>
            <a:ext cx="2276453" cy="1596915"/>
          </a:xfrm>
          <a:prstGeom prst="rect">
            <a:avLst/>
          </a:prstGeom>
        </p:spPr>
      </p:pic>
      <p:sp>
        <p:nvSpPr>
          <p:cNvPr id="2" name="Rectangle 1"/>
          <p:cNvSpPr/>
          <p:nvPr/>
        </p:nvSpPr>
        <p:spPr>
          <a:xfrm>
            <a:off x="1271752" y="1738363"/>
            <a:ext cx="6958808" cy="3226268"/>
          </a:xfrm>
          <a:prstGeom prst="rect">
            <a:avLst/>
          </a:prstGeom>
        </p:spPr>
        <p:txBody>
          <a:bodyPr wrap="square">
            <a:spAutoFit/>
          </a:bodyPr>
          <a:lstStyle/>
          <a:p>
            <a:pPr algn="ctr">
              <a:lnSpc>
                <a:spcPct val="115000"/>
              </a:lnSpc>
              <a:spcBef>
                <a:spcPts val="500"/>
              </a:spcBef>
              <a:spcAft>
                <a:spcPts val="1000"/>
              </a:spcAft>
            </a:pPr>
            <a:r>
              <a:rPr lang="en-US" sz="3600" dirty="0" smtClean="0">
                <a:latin typeface="Times New Roman" panose="02020603050405020304" pitchFamily="18" charset="0"/>
                <a:ea typeface="Trebuchet MS" panose="020B0603020202020204" pitchFamily="34" charset="0"/>
                <a:cs typeface="Tahoma" panose="020B0604030504040204" pitchFamily="34" charset="0"/>
              </a:rPr>
              <a:t>Efficiency </a:t>
            </a:r>
            <a:r>
              <a:rPr lang="en-US" sz="3600" dirty="0">
                <a:latin typeface="Times New Roman" panose="02020603050405020304" pitchFamily="18" charset="0"/>
                <a:ea typeface="Trebuchet MS" panose="020B0603020202020204" pitchFamily="34" charset="0"/>
                <a:cs typeface="Tahoma" panose="020B0604030504040204" pitchFamily="34" charset="0"/>
              </a:rPr>
              <a:t>of Telehealth, a combination of physical and physiological approaches, for the patients post stroke: A narrative review</a:t>
            </a:r>
            <a:endParaRPr lang="en-US" sz="3600"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158543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636365" y="2207830"/>
            <a:ext cx="2276453" cy="1596915"/>
          </a:xfrm>
          <a:prstGeom prst="rect">
            <a:avLst/>
          </a:prstGeom>
        </p:spPr>
      </p:pic>
      <p:sp>
        <p:nvSpPr>
          <p:cNvPr id="2" name="TextBox 1"/>
          <p:cNvSpPr txBox="1"/>
          <p:nvPr/>
        </p:nvSpPr>
        <p:spPr>
          <a:xfrm>
            <a:off x="1271751" y="2322786"/>
            <a:ext cx="8156027" cy="3662541"/>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What is telehealth?</a:t>
            </a:r>
          </a:p>
          <a:p>
            <a:endParaRPr lang="en-US" sz="3200" dirty="0" smtClean="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broad term encompassing the </a:t>
            </a:r>
            <a:r>
              <a:rPr lang="en-US" sz="3200" dirty="0" smtClean="0">
                <a:latin typeface="Times New Roman" panose="02020603050405020304" pitchFamily="18" charset="0"/>
                <a:cs typeface="Times New Roman" panose="02020603050405020304" pitchFamily="18" charset="0"/>
              </a:rPr>
              <a:t>purveyance</a:t>
            </a:r>
          </a:p>
          <a:p>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health-related content through the use of telecommunication technologies. </a:t>
            </a:r>
            <a:endParaRPr lang="en-US" sz="3200" dirty="0" smtClean="0">
              <a:latin typeface="Times New Roman" panose="02020603050405020304" pitchFamily="18" charset="0"/>
              <a:cs typeface="Times New Roman" panose="02020603050405020304" pitchFamily="18" charset="0"/>
            </a:endParaRPr>
          </a:p>
          <a:p>
            <a:endParaRPr lang="en-US" sz="3200" dirty="0" smtClean="0"/>
          </a:p>
          <a:p>
            <a:endParaRPr lang="en-US" sz="4000" dirty="0"/>
          </a:p>
        </p:txBody>
      </p:sp>
      <p:sp>
        <p:nvSpPr>
          <p:cNvPr id="3" name="TextBox 2"/>
          <p:cNvSpPr txBox="1"/>
          <p:nvPr/>
        </p:nvSpPr>
        <p:spPr>
          <a:xfrm>
            <a:off x="2827283" y="924910"/>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Introduction</a:t>
            </a:r>
            <a:endParaRPr lang="en-US" sz="3600" dirty="0">
              <a:latin typeface="Times New Roman" panose="02020603050405020304" pitchFamily="18" charset="0"/>
              <a:cs typeface="Times New Roman" panose="02020603050405020304" pitchFamily="18" charset="0"/>
            </a:endParaRPr>
          </a:p>
        </p:txBody>
      </p:sp>
      <p:pic>
        <p:nvPicPr>
          <p:cNvPr id="15364" name="Picture 4" descr="Telehealth Care | Ohio State Medical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431" y="10357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06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615344" y="2428547"/>
            <a:ext cx="2276453" cy="1596915"/>
          </a:xfrm>
          <a:prstGeom prst="rect">
            <a:avLst/>
          </a:prstGeom>
        </p:spPr>
      </p:pic>
      <p:sp>
        <p:nvSpPr>
          <p:cNvPr id="3" name="TextBox 2"/>
          <p:cNvSpPr txBox="1"/>
          <p:nvPr/>
        </p:nvSpPr>
        <p:spPr>
          <a:xfrm>
            <a:off x="672661" y="2428547"/>
            <a:ext cx="8008883" cy="206210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Stroke is one </a:t>
            </a:r>
            <a:r>
              <a:rPr lang="en-US" sz="3200" dirty="0">
                <a:latin typeface="Times New Roman" panose="02020603050405020304" pitchFamily="18" charset="0"/>
                <a:cs typeface="Times New Roman" panose="02020603050405020304" pitchFamily="18" charset="0"/>
              </a:rPr>
              <a:t>of the leading causes of disability in the world with enormous economic burden is </a:t>
            </a:r>
            <a:r>
              <a:rPr lang="en-US" sz="3200" dirty="0" smtClean="0">
                <a:latin typeface="Times New Roman" panose="02020603050405020304" pitchFamily="18" charset="0"/>
                <a:cs typeface="Times New Roman" panose="02020603050405020304" pitchFamily="18" charset="0"/>
              </a:rPr>
              <a:t>stroke.</a:t>
            </a:r>
          </a:p>
          <a:p>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27283" y="924910"/>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Introduction</a:t>
            </a:r>
            <a:endParaRPr lang="en-US" sz="3600" dirty="0">
              <a:latin typeface="Times New Roman" panose="02020603050405020304" pitchFamily="18" charset="0"/>
              <a:cs typeface="Times New Roman" panose="02020603050405020304" pitchFamily="18" charset="0"/>
            </a:endParaRPr>
          </a:p>
        </p:txBody>
      </p:sp>
      <p:pic>
        <p:nvPicPr>
          <p:cNvPr id="13314" name="Picture 2" descr="Survey: 1 in 3 adults may have had warning stroke, but most didn't seek  help | American Heart Associ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032" y="4025462"/>
            <a:ext cx="4096512"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7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20751" y="2628244"/>
            <a:ext cx="2276453" cy="1596915"/>
          </a:xfrm>
          <a:prstGeom prst="rect">
            <a:avLst/>
          </a:prstGeom>
        </p:spPr>
      </p:pic>
      <p:sp>
        <p:nvSpPr>
          <p:cNvPr id="2" name="Rectangle 1"/>
          <p:cNvSpPr/>
          <p:nvPr/>
        </p:nvSpPr>
        <p:spPr>
          <a:xfrm>
            <a:off x="388883" y="2021404"/>
            <a:ext cx="8208580" cy="2062103"/>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rPr>
              <a:t>Patients post-stroke are not able to do their daily activities independently. They need to do regular physical exercises and also it is essential to follow regular patterns of diet and </a:t>
            </a:r>
            <a:r>
              <a:rPr lang="en-US" sz="3200" dirty="0" smtClean="0">
                <a:latin typeface="Times New Roman" panose="02020603050405020304" pitchFamily="18" charset="0"/>
                <a:ea typeface="Times New Roman" panose="02020603050405020304" pitchFamily="18" charset="0"/>
              </a:rPr>
              <a:t>sleeping.</a:t>
            </a:r>
            <a:endParaRPr lang="en-US" sz="3200" dirty="0"/>
          </a:p>
        </p:txBody>
      </p:sp>
      <p:sp>
        <p:nvSpPr>
          <p:cNvPr id="5" name="TextBox 4"/>
          <p:cNvSpPr txBox="1"/>
          <p:nvPr/>
        </p:nvSpPr>
        <p:spPr>
          <a:xfrm>
            <a:off x="2827283" y="924910"/>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Introduction</a:t>
            </a:r>
            <a:endParaRPr lang="en-US" sz="3600" dirty="0">
              <a:latin typeface="Times New Roman" panose="02020603050405020304" pitchFamily="18" charset="0"/>
              <a:cs typeface="Times New Roman" panose="02020603050405020304" pitchFamily="18" charset="0"/>
            </a:endParaRPr>
          </a:p>
        </p:txBody>
      </p:sp>
      <p:pic>
        <p:nvPicPr>
          <p:cNvPr id="12292" name="Picture 4" descr="A Complete Guide to Stroke Recovery &amp; Rehabilitation - Ho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317" y="4091019"/>
            <a:ext cx="3580995" cy="238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6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20751" y="2428547"/>
            <a:ext cx="2276453" cy="1596915"/>
          </a:xfrm>
          <a:prstGeom prst="rect">
            <a:avLst/>
          </a:prstGeom>
        </p:spPr>
      </p:pic>
      <p:sp>
        <p:nvSpPr>
          <p:cNvPr id="2" name="Rectangle 1"/>
          <p:cNvSpPr/>
          <p:nvPr/>
        </p:nvSpPr>
        <p:spPr>
          <a:xfrm>
            <a:off x="893379" y="2332549"/>
            <a:ext cx="8029904" cy="2554545"/>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rPr>
              <a:t>It should be noted that with attention to the complicated situation of financial issues in the world, it is challenging for families to pay for daily visits of occupational therapists or physical </a:t>
            </a:r>
            <a:r>
              <a:rPr lang="en-US" sz="3200" dirty="0" smtClean="0">
                <a:latin typeface="Times New Roman" panose="02020603050405020304" pitchFamily="18" charset="0"/>
                <a:ea typeface="Times New Roman" panose="02020603050405020304" pitchFamily="18" charset="0"/>
              </a:rPr>
              <a:t>therapists.</a:t>
            </a:r>
            <a:endParaRPr lang="en-US" sz="3200" dirty="0"/>
          </a:p>
        </p:txBody>
      </p:sp>
      <p:sp>
        <p:nvSpPr>
          <p:cNvPr id="5" name="TextBox 4"/>
          <p:cNvSpPr txBox="1"/>
          <p:nvPr/>
        </p:nvSpPr>
        <p:spPr>
          <a:xfrm>
            <a:off x="2827283" y="924910"/>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Introduction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70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20751" y="2428547"/>
            <a:ext cx="2276453" cy="1596915"/>
          </a:xfrm>
          <a:prstGeom prst="rect">
            <a:avLst/>
          </a:prstGeom>
        </p:spPr>
      </p:pic>
      <p:sp>
        <p:nvSpPr>
          <p:cNvPr id="2" name="Rectangle 1"/>
          <p:cNvSpPr/>
          <p:nvPr/>
        </p:nvSpPr>
        <p:spPr>
          <a:xfrm>
            <a:off x="893379" y="2332549"/>
            <a:ext cx="8029904" cy="2062103"/>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So, using from online platforms with lower costs (in time and money) could be useful and cost-beneficial, not only for the patients and their families but also for the therapists.</a:t>
            </a:r>
          </a:p>
        </p:txBody>
      </p:sp>
      <p:sp>
        <p:nvSpPr>
          <p:cNvPr id="5" name="TextBox 4"/>
          <p:cNvSpPr txBox="1"/>
          <p:nvPr/>
        </p:nvSpPr>
        <p:spPr>
          <a:xfrm>
            <a:off x="2827283" y="924910"/>
            <a:ext cx="4698124"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Introduction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66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a Univers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7" y="196658"/>
            <a:ext cx="1695204" cy="16952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9573303" y="2575691"/>
            <a:ext cx="2276453" cy="1596915"/>
          </a:xfrm>
          <a:prstGeom prst="rect">
            <a:avLst/>
          </a:prstGeom>
        </p:spPr>
      </p:pic>
      <p:pic>
        <p:nvPicPr>
          <p:cNvPr id="3" name="Picture 2"/>
          <p:cNvPicPr>
            <a:picLocks noChangeAspect="1"/>
          </p:cNvPicPr>
          <p:nvPr/>
        </p:nvPicPr>
        <p:blipFill>
          <a:blip r:embed="rId4"/>
          <a:stretch>
            <a:fillRect/>
          </a:stretch>
        </p:blipFill>
        <p:spPr>
          <a:xfrm>
            <a:off x="4903151" y="3582056"/>
            <a:ext cx="4179275" cy="2931730"/>
          </a:xfrm>
          <a:prstGeom prst="rect">
            <a:avLst/>
          </a:prstGeom>
        </p:spPr>
      </p:pic>
      <p:pic>
        <p:nvPicPr>
          <p:cNvPr id="18436" name="Picture 4" descr="Function for Daily Living After Stroke - YouT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87" y="3468414"/>
            <a:ext cx="4124371" cy="23096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2772503" y="917199"/>
            <a:ext cx="3533704" cy="2351519"/>
          </a:xfrm>
          <a:prstGeom prst="rect">
            <a:avLst/>
          </a:prstGeom>
        </p:spPr>
      </p:pic>
    </p:spTree>
    <p:extLst>
      <p:ext uri="{BB962C8B-B14F-4D97-AF65-F5344CB8AC3E}">
        <p14:creationId xmlns:p14="http://schemas.microsoft.com/office/powerpoint/2010/main" val="370499677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207</TotalTime>
  <Words>817</Words>
  <Application>Microsoft Office PowerPoint</Application>
  <PresentationFormat>Widescreen</PresentationFormat>
  <Paragraphs>42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Corbel</vt:lpstr>
      <vt:lpstr>Tahoma</vt:lpstr>
      <vt:lpstr>Times New Roman</vt:lpstr>
      <vt:lpstr>Trebuchet MS</vt:lpstr>
      <vt:lpstr>Wingdings 2</vt:lpstr>
      <vt:lpstr>Frame</vt:lpstr>
      <vt:lpstr>25th meeting of world congress on clinical nutrition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25th meeting of world congress on clinical nutrition </dc:title>
  <dc:creator>Reviewer</dc:creator>
  <cp:lastModifiedBy>Reviewer</cp:lastModifiedBy>
  <cp:revision>20</cp:revision>
  <dcterms:created xsi:type="dcterms:W3CDTF">2022-11-12T06:54:55Z</dcterms:created>
  <dcterms:modified xsi:type="dcterms:W3CDTF">2022-11-16T08:01:06Z</dcterms:modified>
</cp:coreProperties>
</file>