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 id="2147483818" r:id="rId2"/>
  </p:sldMasterIdLst>
  <p:notesMasterIdLst>
    <p:notesMasterId r:id="rId57"/>
  </p:notesMasterIdLst>
  <p:handoutMasterIdLst>
    <p:handoutMasterId r:id="rId58"/>
  </p:handoutMasterIdLst>
  <p:sldIdLst>
    <p:sldId id="257" r:id="rId3"/>
    <p:sldId id="267" r:id="rId4"/>
    <p:sldId id="355" r:id="rId5"/>
    <p:sldId id="319" r:id="rId6"/>
    <p:sldId id="318" r:id="rId7"/>
    <p:sldId id="356" r:id="rId8"/>
    <p:sldId id="357" r:id="rId9"/>
    <p:sldId id="358" r:id="rId10"/>
    <p:sldId id="299" r:id="rId11"/>
    <p:sldId id="295" r:id="rId12"/>
    <p:sldId id="296" r:id="rId13"/>
    <p:sldId id="297" r:id="rId14"/>
    <p:sldId id="301" r:id="rId15"/>
    <p:sldId id="293" r:id="rId16"/>
    <p:sldId id="298" r:id="rId17"/>
    <p:sldId id="302" r:id="rId18"/>
    <p:sldId id="303" r:id="rId19"/>
    <p:sldId id="294" r:id="rId20"/>
    <p:sldId id="305" r:id="rId21"/>
    <p:sldId id="275" r:id="rId22"/>
    <p:sldId id="315" r:id="rId23"/>
    <p:sldId id="316" r:id="rId24"/>
    <p:sldId id="309" r:id="rId25"/>
    <p:sldId id="279" r:id="rId26"/>
    <p:sldId id="314" r:id="rId27"/>
    <p:sldId id="280" r:id="rId28"/>
    <p:sldId id="342" r:id="rId29"/>
    <p:sldId id="323" r:id="rId30"/>
    <p:sldId id="343" r:id="rId31"/>
    <p:sldId id="354" r:id="rId32"/>
    <p:sldId id="352" r:id="rId33"/>
    <p:sldId id="353" r:id="rId34"/>
    <p:sldId id="344" r:id="rId35"/>
    <p:sldId id="345" r:id="rId36"/>
    <p:sldId id="346" r:id="rId37"/>
    <p:sldId id="347" r:id="rId38"/>
    <p:sldId id="348" r:id="rId39"/>
    <p:sldId id="349" r:id="rId40"/>
    <p:sldId id="321" r:id="rId41"/>
    <p:sldId id="320" r:id="rId42"/>
    <p:sldId id="332" r:id="rId43"/>
    <p:sldId id="333" r:id="rId44"/>
    <p:sldId id="322" r:id="rId45"/>
    <p:sldId id="334" r:id="rId46"/>
    <p:sldId id="329" r:id="rId47"/>
    <p:sldId id="281" r:id="rId48"/>
    <p:sldId id="311" r:id="rId49"/>
    <p:sldId id="312" r:id="rId50"/>
    <p:sldId id="313" r:id="rId51"/>
    <p:sldId id="317" r:id="rId52"/>
    <p:sldId id="325" r:id="rId53"/>
    <p:sldId id="277" r:id="rId54"/>
    <p:sldId id="326" r:id="rId55"/>
    <p:sldId id="32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926" autoAdjust="0"/>
  </p:normalViewPr>
  <p:slideViewPr>
    <p:cSldViewPr snapToGrid="0">
      <p:cViewPr varScale="1">
        <p:scale>
          <a:sx n="58" d="100"/>
          <a:sy n="58" d="100"/>
        </p:scale>
        <p:origin x="11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8A87CC-FD05-49AA-B40C-33004CA807B6}" type="datetimeFigureOut">
              <a:rPr lang="en-US" smtClean="0"/>
              <a:t>10/5/2022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79F4EF-BF89-444F-91F5-5F4E56CF67B9}" type="slidenum">
              <a:rPr lang="en-US" smtClean="0"/>
              <a:t>‹#›</a:t>
            </a:fld>
            <a:endParaRPr lang="en-US"/>
          </a:p>
        </p:txBody>
      </p:sp>
    </p:spTree>
    <p:extLst>
      <p:ext uri="{BB962C8B-B14F-4D97-AF65-F5344CB8AC3E}">
        <p14:creationId xmlns:p14="http://schemas.microsoft.com/office/powerpoint/2010/main" val="3876198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775A2-3236-49FA-9AEC-5530F2859BB9}" type="datetimeFigureOut">
              <a:rPr lang="en-US" smtClean="0"/>
              <a:t>10/5/2022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FA459-A7D4-4607-82B7-F38CFF69DCA6}" type="slidenum">
              <a:rPr lang="en-US" smtClean="0"/>
              <a:t>‹#›</a:t>
            </a:fld>
            <a:endParaRPr lang="en-US"/>
          </a:p>
        </p:txBody>
      </p:sp>
    </p:spTree>
    <p:extLst>
      <p:ext uri="{BB962C8B-B14F-4D97-AF65-F5344CB8AC3E}">
        <p14:creationId xmlns:p14="http://schemas.microsoft.com/office/powerpoint/2010/main" val="380328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73444-12A3-406C-9EA8-E48BF17CE4A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428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Developing </a:t>
            </a:r>
            <a:r>
              <a:rPr lang="en-US" sz="1200" b="0" i="0" u="none" strike="noStrike" kern="1200" baseline="0" dirty="0" err="1">
                <a:solidFill>
                  <a:schemeClr val="tx1"/>
                </a:solidFill>
                <a:latin typeface="+mn-lt"/>
                <a:ea typeface="+mn-ea"/>
                <a:cs typeface="+mn-cs"/>
              </a:rPr>
              <a:t>anInternationalCommunityofResearch</a:t>
            </a:r>
            <a:r>
              <a:rPr lang="en-US" sz="1200" b="0" i="0" u="none" strike="noStrike" kern="1200" baseline="0" dirty="0">
                <a:solidFill>
                  <a:schemeClr val="tx1"/>
                </a:solidFill>
                <a:latin typeface="+mn-lt"/>
                <a:ea typeface="+mn-ea"/>
                <a:cs typeface="+mn-cs"/>
              </a:rPr>
              <a:t> </a:t>
            </a:r>
          </a:p>
          <a:p>
            <a:r>
              <a:rPr lang="en-US" sz="1200" b="0" i="0" u="none" strike="noStrike" kern="1200" baseline="0" dirty="0" err="1">
                <a:solidFill>
                  <a:schemeClr val="tx1"/>
                </a:solidFill>
                <a:latin typeface="+mn-lt"/>
                <a:ea typeface="+mn-ea"/>
                <a:cs typeface="+mn-cs"/>
              </a:rPr>
              <a:t>Desarrollo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deunacomunidadinternacionaldeinvestigacio´n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PatriciaA.Grady,PhD</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29</a:t>
            </a:fld>
            <a:endParaRPr lang="en-US"/>
          </a:p>
        </p:txBody>
      </p:sp>
    </p:spTree>
    <p:extLst>
      <p:ext uri="{BB962C8B-B14F-4D97-AF65-F5344CB8AC3E}">
        <p14:creationId xmlns:p14="http://schemas.microsoft.com/office/powerpoint/2010/main" val="1632599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31</a:t>
            </a:fld>
            <a:endParaRPr lang="en-US"/>
          </a:p>
        </p:txBody>
      </p:sp>
    </p:spTree>
    <p:extLst>
      <p:ext uri="{BB962C8B-B14F-4D97-AF65-F5344CB8AC3E}">
        <p14:creationId xmlns:p14="http://schemas.microsoft.com/office/powerpoint/2010/main" val="3102529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37</a:t>
            </a:fld>
            <a:endParaRPr lang="en-US"/>
          </a:p>
        </p:txBody>
      </p:sp>
    </p:spTree>
    <p:extLst>
      <p:ext uri="{BB962C8B-B14F-4D97-AF65-F5344CB8AC3E}">
        <p14:creationId xmlns:p14="http://schemas.microsoft.com/office/powerpoint/2010/main" val="76580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8FA459-A7D4-4607-82B7-F38CFF69DCA6}" type="slidenum">
              <a:rPr lang="en-US" smtClean="0"/>
              <a:t>38</a:t>
            </a:fld>
            <a:endParaRPr lang="en-US"/>
          </a:p>
        </p:txBody>
      </p:sp>
    </p:spTree>
    <p:extLst>
      <p:ext uri="{BB962C8B-B14F-4D97-AF65-F5344CB8AC3E}">
        <p14:creationId xmlns:p14="http://schemas.microsoft.com/office/powerpoint/2010/main" val="63487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https://www.icchnr.org/about-icchnr/</a:t>
            </a:r>
            <a:endParaRPr lang="fa-IR" dirty="0"/>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39</a:t>
            </a:fld>
            <a:endParaRPr lang="en-US"/>
          </a:p>
        </p:txBody>
      </p:sp>
    </p:spTree>
    <p:extLst>
      <p:ext uri="{BB962C8B-B14F-4D97-AF65-F5344CB8AC3E}">
        <p14:creationId xmlns:p14="http://schemas.microsoft.com/office/powerpoint/2010/main" val="3334577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https://www.nursesinaidscare.org/i4a/pages/index.cfm?pageid=4551</a:t>
            </a:r>
          </a:p>
        </p:txBody>
      </p:sp>
      <p:sp>
        <p:nvSpPr>
          <p:cNvPr id="4" name="Slide Number Placeholder 3"/>
          <p:cNvSpPr>
            <a:spLocks noGrp="1"/>
          </p:cNvSpPr>
          <p:nvPr>
            <p:ph type="sldNum" sz="quarter" idx="10"/>
          </p:nvPr>
        </p:nvSpPr>
        <p:spPr/>
        <p:txBody>
          <a:bodyPr/>
          <a:lstStyle/>
          <a:p>
            <a:fld id="{878FA459-A7D4-4607-82B7-F38CFF69DCA6}" type="slidenum">
              <a:rPr lang="en-US" smtClean="0"/>
              <a:t>40</a:t>
            </a:fld>
            <a:endParaRPr lang="en-US"/>
          </a:p>
        </p:txBody>
      </p:sp>
    </p:spTree>
    <p:extLst>
      <p:ext uri="{BB962C8B-B14F-4D97-AF65-F5344CB8AC3E}">
        <p14:creationId xmlns:p14="http://schemas.microsoft.com/office/powerpoint/2010/main" val="347865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https://www.ssrn.com/index.cfm/en/nursingrn/</a:t>
            </a:r>
          </a:p>
        </p:txBody>
      </p:sp>
      <p:sp>
        <p:nvSpPr>
          <p:cNvPr id="4" name="Slide Number Placeholder 3"/>
          <p:cNvSpPr>
            <a:spLocks noGrp="1"/>
          </p:cNvSpPr>
          <p:nvPr>
            <p:ph type="sldNum" sz="quarter" idx="10"/>
          </p:nvPr>
        </p:nvSpPr>
        <p:spPr/>
        <p:txBody>
          <a:bodyPr/>
          <a:lstStyle/>
          <a:p>
            <a:fld id="{878FA459-A7D4-4607-82B7-F38CFF69DCA6}" type="slidenum">
              <a:rPr lang="en-US" smtClean="0"/>
              <a:t>41</a:t>
            </a:fld>
            <a:endParaRPr lang="en-US"/>
          </a:p>
        </p:txBody>
      </p:sp>
    </p:spTree>
    <p:extLst>
      <p:ext uri="{BB962C8B-B14F-4D97-AF65-F5344CB8AC3E}">
        <p14:creationId xmlns:p14="http://schemas.microsoft.com/office/powerpoint/2010/main" val="1316712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https://nursingnet-en.tbzmed.ac.ir/</a:t>
            </a:r>
          </a:p>
        </p:txBody>
      </p:sp>
      <p:sp>
        <p:nvSpPr>
          <p:cNvPr id="4" name="Slide Number Placeholder 3"/>
          <p:cNvSpPr>
            <a:spLocks noGrp="1"/>
          </p:cNvSpPr>
          <p:nvPr>
            <p:ph type="sldNum" sz="quarter" idx="10"/>
          </p:nvPr>
        </p:nvSpPr>
        <p:spPr/>
        <p:txBody>
          <a:bodyPr/>
          <a:lstStyle/>
          <a:p>
            <a:fld id="{878FA459-A7D4-4607-82B7-F38CFF69DCA6}" type="slidenum">
              <a:rPr lang="en-US" smtClean="0"/>
              <a:t>42</a:t>
            </a:fld>
            <a:endParaRPr lang="en-US"/>
          </a:p>
        </p:txBody>
      </p:sp>
    </p:spTree>
    <p:extLst>
      <p:ext uri="{BB962C8B-B14F-4D97-AF65-F5344CB8AC3E}">
        <p14:creationId xmlns:p14="http://schemas.microsoft.com/office/powerpoint/2010/main" val="4186540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https://indenglobal.org/about</a:t>
            </a:r>
          </a:p>
        </p:txBody>
      </p:sp>
      <p:sp>
        <p:nvSpPr>
          <p:cNvPr id="4" name="Slide Number Placeholder 3"/>
          <p:cNvSpPr>
            <a:spLocks noGrp="1"/>
          </p:cNvSpPr>
          <p:nvPr>
            <p:ph type="sldNum" sz="quarter" idx="10"/>
          </p:nvPr>
        </p:nvSpPr>
        <p:spPr/>
        <p:txBody>
          <a:bodyPr/>
          <a:lstStyle/>
          <a:p>
            <a:fld id="{878FA459-A7D4-4607-82B7-F38CFF69DCA6}" type="slidenum">
              <a:rPr lang="en-US" smtClean="0"/>
              <a:t>43</a:t>
            </a:fld>
            <a:endParaRPr lang="en-US"/>
          </a:p>
        </p:txBody>
      </p:sp>
    </p:spTree>
    <p:extLst>
      <p:ext uri="{BB962C8B-B14F-4D97-AF65-F5344CB8AC3E}">
        <p14:creationId xmlns:p14="http://schemas.microsoft.com/office/powerpoint/2010/main" val="132014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https://globalresearchnurses.tghn.org/about/</a:t>
            </a:r>
          </a:p>
        </p:txBody>
      </p:sp>
      <p:sp>
        <p:nvSpPr>
          <p:cNvPr id="4" name="Slide Number Placeholder 3"/>
          <p:cNvSpPr>
            <a:spLocks noGrp="1"/>
          </p:cNvSpPr>
          <p:nvPr>
            <p:ph type="sldNum" sz="quarter" idx="10"/>
          </p:nvPr>
        </p:nvSpPr>
        <p:spPr/>
        <p:txBody>
          <a:bodyPr/>
          <a:lstStyle/>
          <a:p>
            <a:fld id="{878FA459-A7D4-4607-82B7-F38CFF69DCA6}" type="slidenum">
              <a:rPr lang="en-US" smtClean="0"/>
              <a:t>44</a:t>
            </a:fld>
            <a:endParaRPr lang="en-US"/>
          </a:p>
        </p:txBody>
      </p:sp>
    </p:spTree>
    <p:extLst>
      <p:ext uri="{BB962C8B-B14F-4D97-AF65-F5344CB8AC3E}">
        <p14:creationId xmlns:p14="http://schemas.microsoft.com/office/powerpoint/2010/main" val="124157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by nurses includes various types of studies in order to derive clinical interventions to assist those who require nursing care. </a:t>
            </a:r>
            <a:endParaRPr lang="fa-IR" dirty="0"/>
          </a:p>
          <a:p>
            <a:r>
              <a:rPr lang="en-US" dirty="0"/>
              <a:t>Hence, nursing research cuts across traditional research lines, and draws its methods from several fields.</a:t>
            </a: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13</a:t>
            </a:fld>
            <a:endParaRPr lang="en-US"/>
          </a:p>
        </p:txBody>
      </p:sp>
    </p:spTree>
    <p:extLst>
      <p:ext uri="{BB962C8B-B14F-4D97-AF65-F5344CB8AC3E}">
        <p14:creationId xmlns:p14="http://schemas.microsoft.com/office/powerpoint/2010/main" val="1186488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https://isid.research.ac.ir/Reza_Negarandeh#paper_international_map-0</a:t>
            </a:r>
          </a:p>
        </p:txBody>
      </p:sp>
      <p:sp>
        <p:nvSpPr>
          <p:cNvPr id="4" name="Slide Number Placeholder 3"/>
          <p:cNvSpPr>
            <a:spLocks noGrp="1"/>
          </p:cNvSpPr>
          <p:nvPr>
            <p:ph type="sldNum" sz="quarter" idx="10"/>
          </p:nvPr>
        </p:nvSpPr>
        <p:spPr/>
        <p:txBody>
          <a:bodyPr/>
          <a:lstStyle/>
          <a:p>
            <a:fld id="{878FA459-A7D4-4607-82B7-F38CFF69DCA6}" type="slidenum">
              <a:rPr lang="en-US" smtClean="0"/>
              <a:t>49</a:t>
            </a:fld>
            <a:endParaRPr lang="en-US"/>
          </a:p>
        </p:txBody>
      </p:sp>
    </p:spTree>
    <p:extLst>
      <p:ext uri="{BB962C8B-B14F-4D97-AF65-F5344CB8AC3E}">
        <p14:creationId xmlns:p14="http://schemas.microsoft.com/office/powerpoint/2010/main" val="4027466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0C0"/>
                </a:solidFill>
                <a:effectLst>
                  <a:innerShdw blurRad="63500" dist="50800" dir="16200000">
                    <a:prstClr val="black">
                      <a:alpha val="50000"/>
                    </a:prstClr>
                  </a:innerShdw>
                </a:effectLst>
              </a:rPr>
              <a:t>how we develop and implement international research?</a:t>
            </a:r>
            <a:endParaRPr lang="en-US" dirty="0"/>
          </a:p>
        </p:txBody>
      </p:sp>
      <p:sp>
        <p:nvSpPr>
          <p:cNvPr id="4" name="Slide Number Placeholder 3"/>
          <p:cNvSpPr>
            <a:spLocks noGrp="1"/>
          </p:cNvSpPr>
          <p:nvPr>
            <p:ph type="sldNum" sz="quarter" idx="5"/>
          </p:nvPr>
        </p:nvSpPr>
        <p:spPr/>
        <p:txBody>
          <a:bodyPr/>
          <a:lstStyle/>
          <a:p>
            <a:fld id="{878FA459-A7D4-4607-82B7-F38CFF69DCA6}" type="slidenum">
              <a:rPr lang="en-US" smtClean="0"/>
              <a:t>50</a:t>
            </a:fld>
            <a:endParaRPr lang="en-US"/>
          </a:p>
        </p:txBody>
      </p:sp>
    </p:spTree>
    <p:extLst>
      <p:ext uri="{BB962C8B-B14F-4D97-AF65-F5344CB8AC3E}">
        <p14:creationId xmlns:p14="http://schemas.microsoft.com/office/powerpoint/2010/main" val="142476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Developing an International Community of Research</a:t>
            </a:r>
          </a:p>
          <a:p>
            <a:r>
              <a:rPr lang="en-US" sz="1200" b="0" i="0" u="none" strike="noStrike" kern="1200" baseline="0" dirty="0" err="1">
                <a:solidFill>
                  <a:schemeClr val="tx1"/>
                </a:solidFill>
                <a:latin typeface="+mn-lt"/>
                <a:ea typeface="+mn-ea"/>
                <a:cs typeface="+mn-cs"/>
              </a:rPr>
              <a:t>PatriciaA.Grady,PhD</a:t>
            </a:r>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51</a:t>
            </a:fld>
            <a:endParaRPr lang="en-US"/>
          </a:p>
        </p:txBody>
      </p:sp>
    </p:spTree>
    <p:extLst>
      <p:ext uri="{BB962C8B-B14F-4D97-AF65-F5344CB8AC3E}">
        <p14:creationId xmlns:p14="http://schemas.microsoft.com/office/powerpoint/2010/main" val="3270157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vision of evidence-based translational research must thus have global applications to the world nursing community and, through innovative collaborative partnerships, address the real health care issues facing the world’s populations.</a:t>
            </a: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54</a:t>
            </a:fld>
            <a:endParaRPr lang="en-US"/>
          </a:p>
        </p:txBody>
      </p:sp>
    </p:spTree>
    <p:extLst>
      <p:ext uri="{BB962C8B-B14F-4D97-AF65-F5344CB8AC3E}">
        <p14:creationId xmlns:p14="http://schemas.microsoft.com/office/powerpoint/2010/main" val="232886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librarians and the research material available in libraries are the most important infrastructural components in nursing research. </a:t>
            </a:r>
          </a:p>
          <a:p>
            <a:endParaRPr lang="en-US" dirty="0"/>
          </a:p>
        </p:txBody>
      </p:sp>
      <p:sp>
        <p:nvSpPr>
          <p:cNvPr id="4" name="Slide Number Placeholder 3"/>
          <p:cNvSpPr>
            <a:spLocks noGrp="1"/>
          </p:cNvSpPr>
          <p:nvPr>
            <p:ph type="sldNum" sz="quarter" idx="5"/>
          </p:nvPr>
        </p:nvSpPr>
        <p:spPr/>
        <p:txBody>
          <a:bodyPr/>
          <a:lstStyle/>
          <a:p>
            <a:fld id="{878FA459-A7D4-4607-82B7-F38CFF69DCA6}" type="slidenum">
              <a:rPr lang="en-US" smtClean="0"/>
              <a:t>17</a:t>
            </a:fld>
            <a:endParaRPr lang="en-US"/>
          </a:p>
        </p:txBody>
      </p:sp>
    </p:spTree>
    <p:extLst>
      <p:ext uri="{BB962C8B-B14F-4D97-AF65-F5344CB8AC3E}">
        <p14:creationId xmlns:p14="http://schemas.microsoft.com/office/powerpoint/2010/main" val="4286743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Availability of nursing research textbooks for teaching in research courses.</a:t>
            </a:r>
          </a:p>
          <a:p>
            <a:r>
              <a:rPr lang="en-US" dirty="0">
                <a:solidFill>
                  <a:schemeClr val="tx1"/>
                </a:solidFill>
              </a:rPr>
              <a:t>Availability of workshops for how to conduct research including basic to advance levels.</a:t>
            </a:r>
          </a:p>
          <a:p>
            <a:r>
              <a:rPr lang="en-US" dirty="0">
                <a:solidFill>
                  <a:schemeClr val="tx1"/>
                </a:solidFill>
              </a:rPr>
              <a:t>Usually graduate from MSc and PhD curriculums  have ability to  do research in their career.</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878FA459-A7D4-4607-82B7-F38CFF69DCA6}" type="slidenum">
              <a:rPr lang="en-US" smtClean="0"/>
              <a:t>18</a:t>
            </a:fld>
            <a:endParaRPr lang="en-US"/>
          </a:p>
        </p:txBody>
      </p:sp>
    </p:spTree>
    <p:extLst>
      <p:ext uri="{BB962C8B-B14F-4D97-AF65-F5344CB8AC3E}">
        <p14:creationId xmlns:p14="http://schemas.microsoft.com/office/powerpoint/2010/main" val="7993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19</a:t>
            </a:fld>
            <a:endParaRPr lang="en-US"/>
          </a:p>
        </p:txBody>
      </p:sp>
    </p:spTree>
    <p:extLst>
      <p:ext uri="{BB962C8B-B14F-4D97-AF65-F5344CB8AC3E}">
        <p14:creationId xmlns:p14="http://schemas.microsoft.com/office/powerpoint/2010/main" val="265497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Cross-cultural or cross-national researches are widely used in different disciplines, such as philosophy, anthropology, sociology, law, education, politics, and health.</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20</a:t>
            </a:fld>
            <a:endParaRPr lang="en-US"/>
          </a:p>
        </p:txBody>
      </p:sp>
    </p:spTree>
    <p:extLst>
      <p:ext uri="{BB962C8B-B14F-4D97-AF65-F5344CB8AC3E}">
        <p14:creationId xmlns:p14="http://schemas.microsoft.com/office/powerpoint/2010/main" val="366192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30ACEC">
                  <a:lumMod val="75000"/>
                </a:srgbClr>
              </a:buClr>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Transaction costs and communication barriers to international collaboration </a:t>
            </a:r>
          </a:p>
          <a:p>
            <a:pPr marL="0" lvl="0" indent="0">
              <a:buClr>
                <a:srgbClr val="30ACEC">
                  <a:lumMod val="75000"/>
                </a:srgbClr>
              </a:buClr>
              <a:buNone/>
            </a:pPr>
            <a:r>
              <a:rPr lang="en-US" sz="1200" dirty="0">
                <a:solidFill>
                  <a:prstClr val="black"/>
                </a:solidFill>
                <a:latin typeface="Times New Roman" panose="02020603050405020304" pitchFamily="18" charset="0"/>
                <a:cs typeface="Times New Roman" panose="02020603050405020304" pitchFamily="18" charset="0"/>
              </a:rPr>
              <a:t>may suppress novelty.</a:t>
            </a: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24</a:t>
            </a:fld>
            <a:endParaRPr lang="en-US"/>
          </a:p>
        </p:txBody>
      </p:sp>
    </p:spTree>
    <p:extLst>
      <p:ext uri="{BB962C8B-B14F-4D97-AF65-F5344CB8AC3E}">
        <p14:creationId xmlns:p14="http://schemas.microsoft.com/office/powerpoint/2010/main" val="3745656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30ACEC">
                  <a:lumMod val="75000"/>
                </a:srgbClr>
              </a:buClr>
              <a:buFont typeface="Wingdings" panose="05000000000000000000" pitchFamily="2" charset="2"/>
              <a:buChar char="§"/>
            </a:pPr>
            <a:r>
              <a:rPr lang="en-US" sz="1200" dirty="0">
                <a:solidFill>
                  <a:prstClr val="black"/>
                </a:solidFill>
                <a:latin typeface="Times New Roman" panose="02020603050405020304" pitchFamily="18" charset="0"/>
                <a:cs typeface="Times New Roman" panose="02020603050405020304" pitchFamily="18" charset="0"/>
              </a:rPr>
              <a:t>Transaction costs and communication barriers to international collaboration </a:t>
            </a:r>
          </a:p>
          <a:p>
            <a:pPr marL="0" lvl="0" indent="0">
              <a:buClr>
                <a:srgbClr val="30ACEC">
                  <a:lumMod val="75000"/>
                </a:srgbClr>
              </a:buClr>
              <a:buNone/>
            </a:pPr>
            <a:r>
              <a:rPr lang="en-US" sz="1200" dirty="0">
                <a:solidFill>
                  <a:prstClr val="black"/>
                </a:solidFill>
                <a:latin typeface="Times New Roman" panose="02020603050405020304" pitchFamily="18" charset="0"/>
                <a:cs typeface="Times New Roman" panose="02020603050405020304" pitchFamily="18" charset="0"/>
              </a:rPr>
              <a:t>may suppress novelty.</a:t>
            </a:r>
          </a:p>
          <a:p>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25</a:t>
            </a:fld>
            <a:endParaRPr lang="en-US"/>
          </a:p>
        </p:txBody>
      </p:sp>
    </p:spTree>
    <p:extLst>
      <p:ext uri="{BB962C8B-B14F-4D97-AF65-F5344CB8AC3E}">
        <p14:creationId xmlns:p14="http://schemas.microsoft.com/office/powerpoint/2010/main" val="3745656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International research collaboration – advantages and requirements</a:t>
            </a:r>
          </a:p>
          <a:p>
            <a:r>
              <a:rPr lang="en-US" sz="1200" b="0" i="0" u="none" strike="noStrike" kern="1200" baseline="0" dirty="0" err="1">
                <a:solidFill>
                  <a:schemeClr val="tx1"/>
                </a:solidFill>
                <a:latin typeface="+mn-lt"/>
                <a:ea typeface="+mn-ea"/>
                <a:cs typeface="+mn-cs"/>
              </a:rPr>
              <a:t>P€aivi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Astedt-Kurki</a:t>
            </a:r>
            <a:r>
              <a:rPr lang="en-US" sz="1200" b="0" i="0" u="none" strike="noStrike" kern="1200" baseline="0" dirty="0">
                <a:solidFill>
                  <a:schemeClr val="tx1"/>
                </a:solidFill>
                <a:latin typeface="+mn-lt"/>
                <a:ea typeface="+mn-ea"/>
                <a:cs typeface="+mn-cs"/>
              </a:rPr>
              <a:t> PhD, RN</a:t>
            </a:r>
          </a:p>
          <a:p>
            <a:r>
              <a:rPr lang="en-US" sz="1200" b="0" i="0" u="none" strike="noStrike" kern="1200" baseline="0" dirty="0">
                <a:solidFill>
                  <a:schemeClr val="tx1"/>
                </a:solidFill>
                <a:latin typeface="+mn-lt"/>
                <a:ea typeface="+mn-ea"/>
                <a:cs typeface="+mn-cs"/>
              </a:rPr>
              <a:t>Professor, Editor-in-chief/SJCS</a:t>
            </a:r>
          </a:p>
          <a:p>
            <a:r>
              <a:rPr lang="en-US" sz="1200" b="0" i="0" u="none" strike="noStrike" kern="1200" baseline="0" dirty="0" err="1">
                <a:solidFill>
                  <a:schemeClr val="tx1"/>
                </a:solidFill>
                <a:latin typeface="+mn-lt"/>
                <a:ea typeface="+mn-ea"/>
                <a:cs typeface="+mn-cs"/>
              </a:rPr>
              <a:t>Marja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Kaunonen</a:t>
            </a:r>
            <a:r>
              <a:rPr lang="en-US" sz="1200" b="0" i="0" u="none" strike="noStrike" kern="1200" baseline="0" dirty="0">
                <a:solidFill>
                  <a:schemeClr val="tx1"/>
                </a:solidFill>
                <a:latin typeface="+mn-lt"/>
                <a:ea typeface="+mn-ea"/>
                <a:cs typeface="+mn-cs"/>
              </a:rPr>
              <a:t> PhD, RN</a:t>
            </a:r>
          </a:p>
          <a:p>
            <a:r>
              <a:rPr lang="en-US" sz="1200" b="0" i="0" u="none" strike="noStrike" kern="1200" baseline="0" dirty="0">
                <a:solidFill>
                  <a:schemeClr val="tx1"/>
                </a:solidFill>
                <a:latin typeface="+mn-lt"/>
                <a:ea typeface="+mn-ea"/>
                <a:cs typeface="+mn-cs"/>
              </a:rPr>
              <a:t>Professor, Editor/SJCS</a:t>
            </a:r>
          </a:p>
          <a:p>
            <a:r>
              <a:rPr lang="en-US" sz="1200" b="0" i="0" u="none" strike="noStrike" kern="1200" baseline="0" dirty="0">
                <a:solidFill>
                  <a:schemeClr val="tx1"/>
                </a:solidFill>
                <a:latin typeface="+mn-lt"/>
                <a:ea typeface="+mn-ea"/>
                <a:cs typeface="+mn-cs"/>
              </a:rPr>
              <a:t>Tampere University, Tampere, Finland</a:t>
            </a:r>
            <a:endParaRPr lang="en-US" dirty="0"/>
          </a:p>
        </p:txBody>
      </p:sp>
      <p:sp>
        <p:nvSpPr>
          <p:cNvPr id="4" name="Slide Number Placeholder 3"/>
          <p:cNvSpPr>
            <a:spLocks noGrp="1"/>
          </p:cNvSpPr>
          <p:nvPr>
            <p:ph type="sldNum" sz="quarter" idx="10"/>
          </p:nvPr>
        </p:nvSpPr>
        <p:spPr/>
        <p:txBody>
          <a:bodyPr/>
          <a:lstStyle/>
          <a:p>
            <a:fld id="{878FA459-A7D4-4607-82B7-F38CFF69DCA6}" type="slidenum">
              <a:rPr lang="en-US" smtClean="0"/>
              <a:t>27</a:t>
            </a:fld>
            <a:endParaRPr lang="en-US"/>
          </a:p>
        </p:txBody>
      </p:sp>
    </p:spTree>
    <p:extLst>
      <p:ext uri="{BB962C8B-B14F-4D97-AF65-F5344CB8AC3E}">
        <p14:creationId xmlns:p14="http://schemas.microsoft.com/office/powerpoint/2010/main" val="1007716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291237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00238A-476B-431B-B956-5CDAFB518222}"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254092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211290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1826723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345917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182888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2642948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83724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132951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03718" y="1221377"/>
            <a:ext cx="8675815" cy="2262781"/>
          </a:xfrm>
        </p:spPr>
        <p:txBody>
          <a:bodyPr anchor="ctr" anchorCtr="0">
            <a:normAutofit/>
          </a:bodyPr>
          <a:lstStyle>
            <a:lvl1pPr>
              <a:defRPr sz="3000">
                <a:solidFill>
                  <a:srgbClr val="C00000"/>
                </a:solidFill>
                <a:cs typeface="B Titr" panose="00000700000000000000" pitchFamily="2" charset="-78"/>
              </a:defRPr>
            </a:lvl1pPr>
          </a:lstStyle>
          <a:p>
            <a:r>
              <a:rPr lang="en-US" dirty="0"/>
              <a:t>Click to </a:t>
            </a:r>
            <a:r>
              <a:rPr lang="en-US" dirty="0" err="1"/>
              <a:t>ejdit</a:t>
            </a:r>
            <a:r>
              <a:rPr lang="en-US" dirty="0"/>
              <a:t> Master title style</a:t>
            </a:r>
          </a:p>
        </p:txBody>
      </p:sp>
      <p:sp>
        <p:nvSpPr>
          <p:cNvPr id="3" name="Subtitle 2"/>
          <p:cNvSpPr>
            <a:spLocks noGrp="1"/>
          </p:cNvSpPr>
          <p:nvPr>
            <p:ph type="subTitle" idx="1" hasCustomPrompt="1"/>
          </p:nvPr>
        </p:nvSpPr>
        <p:spPr>
          <a:xfrm>
            <a:off x="2681207" y="3729461"/>
            <a:ext cx="8598323" cy="1126283"/>
          </a:xfrm>
        </p:spPr>
        <p:txBody>
          <a:bodyPr anchor="t"/>
          <a:lstStyle>
            <a:lvl1pPr marL="0" indent="0" algn="l">
              <a:buNone/>
              <a:defRPr sz="2200">
                <a:solidFill>
                  <a:srgbClr val="C00000"/>
                </a:solidFill>
                <a:cs typeface="B Titr" panose="00000700000000000000" pitchFamily="2"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r>
              <a:rPr lang="en-US" dirty="0" err="1"/>
              <a:t>ubtitle</a:t>
            </a:r>
            <a:r>
              <a:rPr lang="en-US" dirty="0"/>
              <a:t> style</a:t>
            </a:r>
          </a:p>
        </p:txBody>
      </p:sp>
      <p:sp>
        <p:nvSpPr>
          <p:cNvPr id="4" name="Rectangle 3"/>
          <p:cNvSpPr/>
          <p:nvPr userDrawn="1"/>
        </p:nvSpPr>
        <p:spPr>
          <a:xfrm>
            <a:off x="15506" y="2"/>
            <a:ext cx="2448732" cy="6864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TextBox 9"/>
          <p:cNvSpPr txBox="1"/>
          <p:nvPr userDrawn="1"/>
        </p:nvSpPr>
        <p:spPr>
          <a:xfrm>
            <a:off x="329131" y="1735707"/>
            <a:ext cx="1728491" cy="1015663"/>
          </a:xfrm>
          <a:prstGeom prst="rect">
            <a:avLst/>
          </a:prstGeom>
          <a:noFill/>
        </p:spPr>
        <p:txBody>
          <a:bodyPr wrap="square" rtlCol="0">
            <a:spAutoFit/>
          </a:bodyPr>
          <a:lstStyle/>
          <a:p>
            <a:pPr algn="ctr" rtl="1">
              <a:lnSpc>
                <a:spcPct val="150000"/>
              </a:lnSpc>
            </a:pPr>
            <a:r>
              <a:rPr lang="fa-IR" sz="20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20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2000" dirty="0">
              <a:solidFill>
                <a:prstClr val="white"/>
              </a:solidFill>
              <a:latin typeface="IranNastaliq" panose="02020505000000020003" pitchFamily="18" charset="0"/>
              <a:cs typeface="IranNastaliq" panose="02020505000000020003" pitchFamily="18" charset="0"/>
            </a:endParaRPr>
          </a:p>
        </p:txBody>
      </p:sp>
      <p:pic>
        <p:nvPicPr>
          <p:cNvPr id="7" name="Picture 2" descr="I:\Untitled.t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81032"/>
            <a:ext cx="2464235" cy="3429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utoShape 2" descr="data:image/jpeg;base64,/9j/4AAQSkZJRgABAQAAAQABAAD/2wCEAAkGBxESEBQUEhIUEBUSFBQSEBgWFRAWFBcUFBYYFhQUFhUYHCggGBonHBQUITEhJSkrLi4uFx8zODMsNygtLisBCgoKDgwOFA0MFCsZFBwrLCwsLCwsNywsNysrLCs4KysrLCwrLCwrLCwsNysrKysrKysrKzcrLCssKysrKysrK//AABEIANgA6QMBIgACEQEDEQH/xAAcAAACAwEBAQEAAAAAAAAAAAAABwEGCAQFAwL/xABIEAABAwECBwkMCQQDAQEAAAABAAIDEQQFBgcSITFBURMXNWFxcrGy0QgUIjI0UnN0gZGSkxYjM0JTVIOhwSQlYvAVouHxgv/EABYBAQEBAAAAAAAAAAAAAAAAAAABAv/EABYRAQEBAAAAAAAAAAAAAAAAAAARAf/aAAwDAQACEQMRAD8AeKEIQCEKMpBKFAKKoJQoqiqCUKKoqglCiqKoJQoqiqCUIQgEKMpFUEoUVRVBKFFUVQShRVFUEoUVQEEoQhAIQhAIQhAKuYZYWwXbEyWdr3Ne/IGQK56V/hWNKjuh+D4PWB1Sg+u/jdv4do+AdqN/G7fw5/gHakChA/t/K7fw5/gHajfyu38Of4B2pBIViU/d/G7fw5/gHajfyu38Of4B2pAqUhT938bt8yf4B2r7WfHZdj3AETMB1uaKdKz4ooorWVwYW2G2GlntDJHa21GV7l7gWNbJO+F7ZIXGKRhq1zTT3rRWKfDk3hAWTkd8w5pKffbqeAgYS5Lxt0ULC+Z7YmNzlzjQBfC/L0issD55nZLI2knjOoDjWYcMMLLVeUznyOLYqncowaBrNVRrKB3XpjduqE5pDMRo3MVXn7+N2/hz/AO1IAZOoAU4l+lYlP3fxu38Of4B2o38rt/Dn+AdqQKlIp+7+N2/hz/AO1G/jdv4c/wDtSBQoH9v5Xb+HP8AAO1Ax5Xb+HP8A7UglBQaPwfxtWC2WmOzxMmD5TktymgCtCc+fiTACyviv4bsXPd1CtUoBCEIBCEIBCEIBKjuiPIIPWB1SmulR3RHkEHrA6pQIdRX2KQpaPCbrBe33VCqPxlcTvhKgv4j8Llq+58HbGbPETZ4ydzafFGxUHGJhfd9heYbNZIZ5yPDNG5DNleNKQkBXYfaCFLuQkcXYvQntE9tnADN0kd4rIhSg10X5fHaLFON0j3KVucNeMzh/KDzy/id8LlBkHH7inJgDhzYbQ9sFussMUj/ALOQNGQ47DsKab8GrC4Fps0RHNGcIMktINM/Jx8qs2Le8zZ71s8hJaJCY3U15WbOm9hbigsc7S6ygWWUVLMnxCdjgktDdk1kvSCGdhbIyeOo1OBcKOHEga/dCXiW2eCzg03Z26H/APBqkc0agm53Rf21jzfdfTjOxcmL7FM61ME9uLo43UdHGMxI2uRSs3UaNmmgqjdOJ3uK1fYsCbthaGsskQp/jUnlXg4c3ldV2R1fZopJXj6qMNFXcfEEqRm8HiPwnpX6P+8fIvawhwoltjvs44GVo1kbacgO0rjvC5rVZ2MkmgfA1/2biMw2ciDzy7id8LlGXxH4SmBgjjAjhcxlussU0fgt3QNGW2h8Zw1hPG77ou+aNssUEMjJBlNcGjOCgye11dubiIX6KvGOexsivPIiaIm5FSGiio5KCzYr+GrFz3dQrVKytiv4bsXPd1HLVKihCEIBCEIBCEIBKjuiPIIPWB1SmulR3RHkEHrA6pQIcKGjOznt6VKG+Mzns6VUaewjv3vG593HjCFrWc5woFmLdXOc57zVzzluJzkkmqeeOQn/AIKH9KvuCRZz8SC1YscI4Lvt27WhvgPaWl1MotJ2Bd+NrCyz3laYXWUZTYWODnuGSTU1oFQ5X0adVNHHxpwWHEg2WGOTvojdGNfSmjKFSP3UUoHR1GbNraddVpjFDhI63Xc0vzyQHcpDtoMxVMGIYZv6xw9i+cl4HBc7i1vfffP1mc5OSRmogdjUv8auDgl72tUbazQWiEE6ywuFa8iqm/u/8jyeGphx0unliidYw3dJWNrl10uArT2oLhhfg+LZe9gy2ZcULJHv2ZQzsBV6aKCgFABm4uJUDGRh0bqmgpBu26tdXwqaFUt/Z/5H/ugdU8oa1ziczQXHkAqsmYX35Jb7bLO4kjKLYgdDWg0zJknHC+1kWbvTcjaDuWVl1plZqr9jEMM577cK59G1AprttIitEUpbltje1zm7Wg6E08ZmMmwW279wgBkkkLagtI3Omw610HEK38273JbYa4N/8dbDZt03WjA8OpQjKQeJ05gePaE48QWETsqWxSPygKPgrqFM4HEk4OM6dJ2UV1xLu/vUOr6qT2qjpx5H+7D0YVAV+x5cLfpj+FQSiLPiv4bsXPd1HLVKytiv4bsXPd1HLVKihCEIBCEIBCEIBKjuiPIIPWB1SmulR3RHkEHrA6pQIcIZ4zOezrICGeMzns6yqHpjl4Ch5Y+gJFlPTHLwFDyx9ASLPYg+Vp8U+xbEwf8AJIPQx9ULHloHgkHSKe3OtgYPSg2Sz0INYY840ZmhRXppCd0T5VZeYelPhrq8XSkJ3Q0gNsswBq4RkkbATpKBWrruXyyy+ni6wXKB/wCca67l8ssvp4usEDR7o37ax82TpSjKbfdGfb2PmydKUhQehg55dZfTNWvY9A5Asg4PPAt1myjQCZtSteNPgimsCiD9lZsx3cMu9CxaRBNc/sWbsdZBvh1CDSJtaauLlQUNXXExw1D6J6pSuuJjhqH0T1R1Y8+Fh6MfwqAr/jy4W/THQqAURZ8V/Ddi57uo5apWVsV/DVi57uo5apUUIQhAIQhAIQhAJUd0R5BB6wOqU10qO6I8gg9YHVKBDoZ4zOezrKFLfGZ6RvSqh545iP8AgoeWLoCRh6Fqi34PQ2+7WQTDM6NtDscBmPvWb8LcGrRd1oMM3i1+qkp4L26s+1B4w0Z8417UwMWGMR9gkEFocX2aQ0a41JiJ0exUD9idGxAPupRw2lBpnDnD2zWCzB7XiaWUVga0g1JGZx4lnC9rzltM7p5nF0jzn2AeaOJcmTorlaKNqa5uLYpSFAXXcg/rLN6ePrBcZPtrmoNPFROTFNi2cCy22xtCM8ER/ZzuNBz90Yfr7HzZOlKTjWoMYOBcV6QZJORLGCYHjUdYPEVmu9rrmss7rPO0skZ7nbC0oOI6Ka61aeNOLFTjMILLJbXaqQSnWdjik7+wObkKh3+0rm5Cg0RjOxjssMe42ciS0yNzEZ2sB+8Ss+TzPe5z3uL3vdlSE6a6TTiXzpn0knaSSVKAV0xMml9ReieqWxrnOa1rS9zjRrW53OJ0LQGKbFz3kBabTntL2+C3VG06uVFL3HlwsPRjoVAKv+PPhb9NUAomrRiv4asXPd1StULK+K/hqxc93VK1QooQhCAQhCAQhCASo7ojyCD1gdUprpUd0R5BB6wOqUCHQPGZ6RvShQPGZz29KqNf3KP6WHV9W3oXHhVgzZ7fZ3QzNBrXIdradoK7bk8mh9G3oVdxh4dQ3bCdEk7h9WyoqP8AIjYoM84V4OzXdaTZ5iHZPhROH32fwV5H7rqvO85rVMZ53mR7iSK6B/iNi5P2VAhzqadWlT+/Eo1CucHxkocmKLFzUNttrANfCs7NIA85yc4I9lFnXFljFfYHiC0EyWZ5AY45zETr5q0LZJWSND2OD2vAIcKUcoPtSmhVTD/AaG8oKHwJmZ4pBStdjtoVryuxLnGhjGbYWmz2ch9peKV0iMbTxoEJed3yWeeSCYASROo/jpoIXLX3bF9LRM6R7pJHF7n1LidJcePYvmqAKBWoAFSTkgbXHRQodoX6B21z5xTSDqoUD8xU4uW2NrbTagH2l4qwaRG06hxpngJI4qcZZa5tktz82iGU7dTXFO1jv3zjk4lBnLHjwt+mqAr/AI8uFv0wqAqLPiv4bsXPd1HLVKytiv4bsXPd1HLVKihCEIBCEIBCEIBKjuiPIIPWB1SmulR3RHkEHrA6pQIdA8ZnpG9KEN8ZnPZ0qo0xhRhR/wAddUcwblv3NjYxqyiNKzfedvltMzp53l8kmfkGoDiTsxx8BQ/p9ASLQCCNWmvv5AoLk5cVGLXM22WxoNaOhjIzDY4oFPed0WizZBniMO6isZcMxbxnUeJcZ09A1Fazwpwbgt9ndDO0Go8B1BVh2hZkwtwbmu+0GCbOPGgd5za60V43s06Rt4kwsVWH0ljlZZZqyWeVwYzTVjnGgA4qpfE7f9K67kcRbLL6ePrDOiH/AI2cNn3dC2OEVnnBDHHQ1o0nlWd55XPe573F7nmrnONSTrTa7os/XWPmyJRgIBTGwuc1jQXOeaNAzkuOjMoAJIDWlznZmgDSSn7ioxctsbRabU0PtEg8EEAiMHZx8aBGXjdk9nl3K0R7k+gNHDMWnQWrl/3kC1Dh/gRBecNHDJmYDuMg0g7DxLNV7XZNZbQ6GZuTJH/2bqKK4nD99HFTQeVOfEvh5NJILDaCZDkkwv15LdRSYadmrOFdcTI/vUO3c3kojqx5H+7DijVB1q+48h/dv0x0KgoLPiv4asXPd1CtUrK2K/hqxc93UK1SooQhCAQhCAQhCASo7ojyCD1gdUprpUd0R5BB6wOqUCHCGeMzns6yAhnjM57Osqh6Y5eAoeWPoCRdP4T0xy8BQ8sfQEiz2U5UHytB8EnZmPLVbDuAf0tn9DH1QseWjxSNGt3LVbEwf8kg9DH1QortCRHdEU75s2vwTy0qnzRIbuiPK7KRpyD0oFSV2XL5XZfTxdYLkObSuu5fLLL6eLrBVDQ7o37ax82TpSkKbfdGfbWPmydKUlBVDXoYN+X2apP2rfcteM0DkCyHg3U26y7d2aPYtex6ByBRUEf+rN2PB394dXVEwCn8rSRWbcdw/vDq/gsKYKIdauuJfhqH0T/4VJV1xMcNReieqOrHnwt+mOhUAq/48uFv0x0KglEWfFfw1Yue7qlaoWV8V/DVi57uqVqhRQhCEAhCEAhCEAlR3RHkEHrA6pTXSo7ojyCD1gdUoEOhnjM57OlFEN8ZnpG9KqHvjijJuGI6gYq8WhIgj+KLVVvuZtsuvcHU+shaG11OA8E+9ZevO7ZbLM6CZpbJGSDXQ4DQWoOR7agjbnV+smN28442MaIqMaGioOhooFQ0IGDvyXpsi9xVYwtwptF5PY60hg3MUGTVeKhWKK7dC9TBOxOmvGzMbp3VruQNNary6gZympiLwUe+bv8AfVsceUyEH77jmLuRZHb3RdncXWST7rctp9p0pPOH/i0/jQwZ7/sD2N+0Z9ZFxlv3faswSNLHFjwWvaS17TpBGlEfSzTujkZIzM6Mhza7Qr4Mcd6bIs3Kl8VKoYIxy3p5sXuKp+EV9zW60GeemWWhoydFBoXnIQQdFSrziVhcb5YQKhkT8o7K6FRnEDOc41jbxBPfEXgo+zxPtUzcl8/2TTpDBtQUfHnwsPRjoVAKv+PLhb9NUEoLNiv4bsXPd1HLVKytiv4bsXPd1HLVKihCEIBCEIBCEIBKjuiPIIPWB1SmulR3RHB8HrA6pQIcf/VANMk6g5rjyA50EI1/wqjRF2Y2boZDGx0zg5rGhw3N5oQM4qq9hphJg5ebfrZ3xyN8SRsb8oftnCTPKK/wopmGhB03hBEx5EM3fDNTsks/Yrnojp49HuQqBABNOM0rqHKoKEDUwFxW2W0lslotbJhmduUZAO2jk8rFZWRMbHGwMYwZLGjMKBY+sM8kLw+CR0Lq1BBI0Z09MVeMvvsizWw0nzmN+hrwNXEVlTScM+ntS9xhYuLHbazl4sk1KF9Q1juNwVlw1wphu6zOnlznxYmjS5x0cgWbcKMLbZb3l08rmtPixNJDA3UKa0HJfl1d6y7nurJ6ffjztXnqGMpozD/dalVApbSvhHIG2hKhAKC9YFMuKBzZrZanTyNNWsEb8gcubOU1GY37mGYTOAAoPq30AWcSNtDspmR+4QWvGlf1nt1vEtmeXsDKElpGf2qplTXPmzcSgoqz4r+G7Fz3dRy1SsrYr+G7Fz3dRy1SoBCEIBCEIBCEIBKfuhzS74a6e+Af+pTYXFed1QWhobNG2QNOUA4VzoMcbs3ap3du0LWxwQsFT/SxZ/8AEI+h93/lYvhCtSMk7u3aEbu3aFrb6H3f+Vi+EI+h93/lYvhCUjJO7t2o3du1a2+h93/lYvhCPofd/wCVi+EJSMk7u3agTN2grWxwPu/8rF8IXznwKu57S02WOh2AA+9KRlEkL6WeZ8UjJGHJdG4OaRxFPXCTEtY5Gk2QmzyUq0VJaTsz6El78uO02KbcbSzIeM7SM7XDiKD18YWFjrytLHBxEUcbQG6sunhlVgmufVoUAVIABJcaANzku2AJp4F4nJZwJbcdyYaFsTT4RH+WwoFS+VuioPtUbu3atT3Zi7uuAUZZmnneEf3Xf9D7v/KxfCEpGSd3btCN3btC1t9D7v8AysXwhH0Pu/8AKxfCEpGSd3btCN3btWtvofd/5WL4Qj6H3f8AlYvhCUjJO7t2hG7N2ha2+h93/lYvhCPodd/5WL4QlVnDFZIDfdjofvu6jlqsLybHgxY4ntfHZ42PbnaQ0AheuoBCEIBCEIBCpFixn2OZm6QwW2ZmUW5UdlkeKimY5NaaenYV+bZjSsUTS6WC3RNGcl9klYBUgCpdxkD2oLyhLkY6rp22j5J7VLcc91HR3ydWaB3agYqEuhjnuo6O+Tmr9g7RWldOipAX437bo86f5R7UDIQlvv23R50/yj2o37bo86f5R7UDIQlvv23R50/yj2o37bo86f5R7UDIUUS437bo86f5R7Ub9t0edP8AKPagYjwe1VnGBgnHeFkdGRSRgLoX5soOAzCuwrwd+26POn+Ue1Rv23R50/yj2oKriQwLy3PtdpaHGJ7ooQc9HtNHOI6E72hKm48bNzWeNzGmcB0j5D9VreanWvRGO26POn+Ue1AyKKUt9+26POn+Ue1G/bdHnT/KPagZCEt9+26POn+Ue1G/bdHnT/KPagZCEt9+26POn+Ue1G/bdHnT/KPagZCEt9+26POn+Ue1G/bdHnT/ACj2oGQhLfftujzp/lHtRv23R50/yj2oGQhLfftujzp/lHtRv23R50/yj2oGQhLfftujzp/lHtRv23R50/yj2oF/inwyu6yWd8Vrlms7qgtdHu4DhlPJadyJqRUZyBpPHX74zcMLttVkkZZrTLM5zGBof33nImY4jwxk0yWk59iEIKnFfMDYGBtsma5rI2ZDYmOb9mcqjnMrQPDcx2mm1RFfFnLQ82yeKR4jE1IYnVdk+G4ODRXwmR6c9DrohCCYb0gkkcH2yRv1LWMkEMLaNyHSTRl2QHA7o85JAqS3SKgjzZbHdnhZFpmOSCWkxgZVATQCmk0AzkCp4qEQgra7rqMIcXTVIa0lrAK5b/ugmtAAaE10gEIQg7bMbC4vfNurPrHlscbWZ2OLSwBxzNp4da7W0Xo2e9btY3J3GVwDssB0cBJOQW0e7Kq5tTlAaBn06pQg8B0kRoMlzRlyuzBhdkuDdzbXNWhB1ClTTSuFCEAhCEAhCEAhCEAhCEAhCEAhCEAhCEAhCEAhCEH/2Q=="/>
          <p:cNvSpPr>
            <a:spLocks noChangeAspect="1" noChangeArrowheads="1"/>
          </p:cNvSpPr>
          <p:nvPr userDrawn="1"/>
        </p:nvSpPr>
        <p:spPr bwMode="auto">
          <a:xfrm>
            <a:off x="155575" y="-1790700"/>
            <a:ext cx="4038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6" name="AutoShape 4" descr="data:image/jpeg;base64,/9j/4AAQSkZJRgABAQAAAQABAAD/2wCEAAkGBxESEBQUEhIUEBUSFBQSEBgWFRAWFBcUFBYYFhQUFhUYHCggGBonHBQUITEhJSkrLi4uFx8zODMsNygtLisBCgoKDgwOFA0MFCsZFBwrLCwsLCwsNywsNysrLCs4KysrLCwrLCwrLCwsNysrKysrKysrKzcrLCssKysrKysrK//AABEIANgA6QMBIgACEQEDEQH/xAAcAAACAwEBAQEAAAAAAAAAAAAABwEGCAQFAwL/xABIEAABAwECBwkMCQQDAQEAAAABAAIDEQQFBgcSITFBURMXNWFxcrGy0QgUIjI0UnN0gZGSkxYjM0JTVIOhwSQlYvAVouHxgv/EABYBAQEBAAAAAAAAAAAAAAAAAAABAv/EABYRAQEBAAAAAAAAAAAAAAAAAAARAf/aAAwDAQACEQMRAD8AeKEIQCEKMpBKFAKKoJQoqiqCUKKoqglCiqKoJQoqiqCUIQgEKMpFUEoUVRVBKFFUVQShRVFUEoUVQEEoQhAIQhAIQhAKuYZYWwXbEyWdr3Ne/IGQK56V/hWNKjuh+D4PWB1Sg+u/jdv4do+AdqN/G7fw5/gHakChA/t/K7fw5/gHajfyu38Of4B2pBIViU/d/G7fw5/gHajfyu38Of4B2pAqUhT938bt8yf4B2r7WfHZdj3AETMB1uaKdKz4ooorWVwYW2G2GlntDJHa21GV7l7gWNbJO+F7ZIXGKRhq1zTT3rRWKfDk3hAWTkd8w5pKffbqeAgYS5Lxt0ULC+Z7YmNzlzjQBfC/L0issD55nZLI2knjOoDjWYcMMLLVeUznyOLYqncowaBrNVRrKB3XpjduqE5pDMRo3MVXn7+N2/hz/AO1IAZOoAU4l+lYlP3fxu38Of4B2o38rt/Dn+AdqQKlIp+7+N2/hz/AO1G/jdv4c/wDtSBQoH9v5Xb+HP8AAO1Ax5Xb+HP8A7UglBQaPwfxtWC2WmOzxMmD5TktymgCtCc+fiTACyviv4bsXPd1CtUoBCEIBCEIBCEIBKjuiPIIPWB1SmulR3RHkEHrA6pQIdRX2KQpaPCbrBe33VCqPxlcTvhKgv4j8Llq+58HbGbPETZ4ydzafFGxUHGJhfd9heYbNZIZ5yPDNG5DNleNKQkBXYfaCFLuQkcXYvQntE9tnADN0kd4rIhSg10X5fHaLFON0j3KVucNeMzh/KDzy/id8LlBkHH7inJgDhzYbQ9sFussMUj/ALOQNGQ47DsKab8GrC4Fps0RHNGcIMktINM/Jx8qs2Le8zZ71s8hJaJCY3U15WbOm9hbigsc7S6ygWWUVLMnxCdjgktDdk1kvSCGdhbIyeOo1OBcKOHEga/dCXiW2eCzg03Z26H/APBqkc0agm53Rf21jzfdfTjOxcmL7FM61ME9uLo43UdHGMxI2uRSs3UaNmmgqjdOJ3uK1fYsCbthaGsskQp/jUnlXg4c3ldV2R1fZopJXj6qMNFXcfEEqRm8HiPwnpX6P+8fIvawhwoltjvs44GVo1kbacgO0rjvC5rVZ2MkmgfA1/2biMw2ciDzy7id8LlGXxH4SmBgjjAjhcxlussU0fgt3QNGW2h8Zw1hPG77ou+aNssUEMjJBlNcGjOCgye11dubiIX6KvGOexsivPIiaIm5FSGiio5KCzYr+GrFz3dQrVKytiv4bsXPd1HLVKihCEIBCEIBCEIBKjuiPIIPWB1SmulR3RHkEHrA6pQIcKGjOznt6VKG+Mzns6VUaewjv3vG593HjCFrWc5woFmLdXOc57zVzzluJzkkmqeeOQn/AIKH9KvuCRZz8SC1YscI4Lvt27WhvgPaWl1MotJ2Bd+NrCyz3laYXWUZTYWODnuGSTU1oFQ5X0adVNHHxpwWHEg2WGOTvojdGNfSmjKFSP3UUoHR1GbNraddVpjFDhI63Xc0vzyQHcpDtoMxVMGIYZv6xw9i+cl4HBc7i1vfffP1mc5OSRmogdjUv8auDgl72tUbazQWiEE6ywuFa8iqm/u/8jyeGphx0unliidYw3dJWNrl10uArT2oLhhfg+LZe9gy2ZcULJHv2ZQzsBV6aKCgFABm4uJUDGRh0bqmgpBu26tdXwqaFUt/Z/5H/ugdU8oa1ziczQXHkAqsmYX35Jb7bLO4kjKLYgdDWg0zJknHC+1kWbvTcjaDuWVl1plZqr9jEMM577cK59G1AprttIitEUpbltje1zm7Wg6E08ZmMmwW279wgBkkkLagtI3Omw610HEK38273JbYa4N/8dbDZt03WjA8OpQjKQeJ05gePaE48QWETsqWxSPygKPgrqFM4HEk4OM6dJ2UV1xLu/vUOr6qT2qjpx5H+7D0YVAV+x5cLfpj+FQSiLPiv4bsXPd1HLVKytiv4bsXPd1HLVKihCEIBCEIBCEIBKjuiPIIPWB1SmulR3RHkEHrA6pQIcIZ4zOezrICGeMzns6yqHpjl4Ch5Y+gJFlPTHLwFDyx9ASLPYg+Vp8U+xbEwf8AJIPQx9ULHloHgkHSKe3OtgYPSg2Sz0INYY840ZmhRXppCd0T5VZeYelPhrq8XSkJ3Q0gNsswBq4RkkbATpKBWrruXyyy+ni6wXKB/wCca67l8ssvp4usEDR7o37ax82TpSjKbfdGfb2PmydKUhQehg55dZfTNWvY9A5Asg4PPAt1myjQCZtSteNPgimsCiD9lZsx3cMu9CxaRBNc/sWbsdZBvh1CDSJtaauLlQUNXXExw1D6J6pSuuJjhqH0T1R1Y8+Fh6MfwqAr/jy4W/THQqAURZ8V/Ddi57uo5apWVsV/DVi57uo5apUUIQhAIQhAIQhAJUd0R5BB6wOqU10qO6I8gg9YHVKBDoZ4zOezrKFLfGZ6RvSqh545iP8AgoeWLoCRh6Fqi34PQ2+7WQTDM6NtDscBmPvWb8LcGrRd1oMM3i1+qkp4L26s+1B4w0Z8417UwMWGMR9gkEFocX2aQ0a41JiJ0exUD9idGxAPupRw2lBpnDnD2zWCzB7XiaWUVga0g1JGZx4lnC9rzltM7p5nF0jzn2AeaOJcmTorlaKNqa5uLYpSFAXXcg/rLN6ePrBcZPtrmoNPFROTFNi2cCy22xtCM8ER/ZzuNBz90Yfr7HzZOlKTjWoMYOBcV6QZJORLGCYHjUdYPEVmu9rrmss7rPO0skZ7nbC0oOI6Ka61aeNOLFTjMILLJbXaqQSnWdjik7+wObkKh3+0rm5Cg0RjOxjssMe42ciS0yNzEZ2sB+8Ss+TzPe5z3uL3vdlSE6a6TTiXzpn0knaSSVKAV0xMml9ReieqWxrnOa1rS9zjRrW53OJ0LQGKbFz3kBabTntL2+C3VG06uVFL3HlwsPRjoVAKv+PPhb9NUAomrRiv4asXPd1StULK+K/hqxc93VK1QooQhCAQhCAQhCASo7ojyCD1gdUprpUd0R5BB6wOqUCHQPGZ6RvShQPGZz29KqNf3KP6WHV9W3oXHhVgzZ7fZ3QzNBrXIdradoK7bk8mh9G3oVdxh4dQ3bCdEk7h9WyoqP8AIjYoM84V4OzXdaTZ5iHZPhROH32fwV5H7rqvO85rVMZ53mR7iSK6B/iNi5P2VAhzqadWlT+/Eo1CucHxkocmKLFzUNttrANfCs7NIA85yc4I9lFnXFljFfYHiC0EyWZ5AY45zETr5q0LZJWSND2OD2vAIcKUcoPtSmhVTD/AaG8oKHwJmZ4pBStdjtoVryuxLnGhjGbYWmz2ch9peKV0iMbTxoEJed3yWeeSCYASROo/jpoIXLX3bF9LRM6R7pJHF7n1LidJcePYvmqAKBWoAFSTkgbXHRQodoX6B21z5xTSDqoUD8xU4uW2NrbTagH2l4qwaRG06hxpngJI4qcZZa5tktz82iGU7dTXFO1jv3zjk4lBnLHjwt+mqAr/AI8uFv0wqAqLPiv4bsXPd1HLVKytiv4bsXPd1HLVKihCEIBCEIBCEIBKjuiPIIPWB1SmulR3RHkEHrA6pQIdA8ZnpG9KEN8ZnPZ0qo0xhRhR/wAddUcwblv3NjYxqyiNKzfedvltMzp53l8kmfkGoDiTsxx8BQ/p9ASLQCCNWmvv5AoLk5cVGLXM22WxoNaOhjIzDY4oFPed0WizZBniMO6isZcMxbxnUeJcZ09A1Fazwpwbgt9ndDO0Go8B1BVh2hZkwtwbmu+0GCbOPGgd5za60V43s06Rt4kwsVWH0ljlZZZqyWeVwYzTVjnGgA4qpfE7f9K67kcRbLL6ePrDOiH/AI2cNn3dC2OEVnnBDHHQ1o0nlWd55XPe573F7nmrnONSTrTa7os/XWPmyJRgIBTGwuc1jQXOeaNAzkuOjMoAJIDWlznZmgDSSn7ioxctsbRabU0PtEg8EEAiMHZx8aBGXjdk9nl3K0R7k+gNHDMWnQWrl/3kC1Dh/gRBecNHDJmYDuMg0g7DxLNV7XZNZbQ6GZuTJH/2bqKK4nD99HFTQeVOfEvh5NJILDaCZDkkwv15LdRSYadmrOFdcTI/vUO3c3kojqx5H+7DijVB1q+48h/dv0x0KgoLPiv4asXPd1CtUrK2K/hqxc93UK1SooQhCAQhCAQhCASo7ojyCD1gdUprpUd0R5BB6wOqUCHCGeMzns6yAhnjM57Osqh6Y5eAoeWPoCRdP4T0xy8BQ8sfQEiz2U5UHytB8EnZmPLVbDuAf0tn9DH1QseWjxSNGt3LVbEwf8kg9DH1QortCRHdEU75s2vwTy0qnzRIbuiPK7KRpyD0oFSV2XL5XZfTxdYLkObSuu5fLLL6eLrBVDQ7o37ax82TpSkKbfdGfbWPmydKUlBVDXoYN+X2apP2rfcteM0DkCyHg3U26y7d2aPYtex6ByBRUEf+rN2PB394dXVEwCn8rSRWbcdw/vDq/gsKYKIdauuJfhqH0T/4VJV1xMcNReieqOrHnwt+mOhUAq/48uFv0x0KglEWfFfw1Yue7qlaoWV8V/DVi57uqVqhRQhCEAhCEAhCEAlR3RHkEHrA6pTXSo7ojyCD1gdUoEOhnjM57OlFEN8ZnpG9KqHvjijJuGI6gYq8WhIgj+KLVVvuZtsuvcHU+shaG11OA8E+9ZevO7ZbLM6CZpbJGSDXQ4DQWoOR7agjbnV+smN28442MaIqMaGioOhooFQ0IGDvyXpsi9xVYwtwptF5PY60hg3MUGTVeKhWKK7dC9TBOxOmvGzMbp3VruQNNary6gZympiLwUe+bv8AfVsceUyEH77jmLuRZHb3RdncXWST7rctp9p0pPOH/i0/jQwZ7/sD2N+0Z9ZFxlv3faswSNLHFjwWvaS17TpBGlEfSzTujkZIzM6Mhza7Qr4Mcd6bIs3Kl8VKoYIxy3p5sXuKp+EV9zW60GeemWWhoydFBoXnIQQdFSrziVhcb5YQKhkT8o7K6FRnEDOc41jbxBPfEXgo+zxPtUzcl8/2TTpDBtQUfHnwsPRjoVAKv+PLhb9NUEoLNiv4bsXPd1HLVKytiv4bsXPd1HLVKihCEIBCEIBCEIBKjuiPIIPWB1SmulR3RHB8HrA6pQIcf/VANMk6g5rjyA50EI1/wqjRF2Y2boZDGx0zg5rGhw3N5oQM4qq9hphJg5ebfrZ3xyN8SRsb8oftnCTPKK/wopmGhB03hBEx5EM3fDNTsks/Yrnojp49HuQqBABNOM0rqHKoKEDUwFxW2W0lslotbJhmduUZAO2jk8rFZWRMbHGwMYwZLGjMKBY+sM8kLw+CR0Lq1BBI0Z09MVeMvvsizWw0nzmN+hrwNXEVlTScM+ntS9xhYuLHbazl4sk1KF9Q1juNwVlw1wphu6zOnlznxYmjS5x0cgWbcKMLbZb3l08rmtPixNJDA3UKa0HJfl1d6y7nurJ6ffjztXnqGMpozD/dalVApbSvhHIG2hKhAKC9YFMuKBzZrZanTyNNWsEb8gcubOU1GY37mGYTOAAoPq30AWcSNtDspmR+4QWvGlf1nt1vEtmeXsDKElpGf2qplTXPmzcSgoqz4r+G7Fz3dRy1SsrYr+G7Fz3dRy1SoBCEIBCEIBCEIBKfuhzS74a6e+Af+pTYXFed1QWhobNG2QNOUA4VzoMcbs3ap3du0LWxwQsFT/SxZ/8AEI+h93/lYvhCtSMk7u3aEbu3aFrb6H3f+Vi+EI+h93/lYvhCUjJO7t2o3du1a2+h93/lYvhCPofd/wCVi+EJSMk7u3agTN2grWxwPu/8rF8IXznwKu57S02WOh2AA+9KRlEkL6WeZ8UjJGHJdG4OaRxFPXCTEtY5Gk2QmzyUq0VJaTsz6El78uO02KbcbSzIeM7SM7XDiKD18YWFjrytLHBxEUcbQG6sunhlVgmufVoUAVIABJcaANzku2AJp4F4nJZwJbcdyYaFsTT4RH+WwoFS+VuioPtUbu3atT3Zi7uuAUZZmnneEf3Xf9D7v/KxfCEpGSd3btCN3btC1t9D7v8AysXwhH0Pu/8AKxfCEpGSd3btCN3btWtvofd/5WL4Qj6H3f8AlYvhCUjJO7t2hG7N2ha2+h93/lYvhCPodd/5WL4QlVnDFZIDfdjofvu6jlqsLybHgxY4ntfHZ42PbnaQ0AheuoBCEIBCEIBCpFixn2OZm6QwW2ZmUW5UdlkeKimY5NaaenYV+bZjSsUTS6WC3RNGcl9klYBUgCpdxkD2oLyhLkY6rp22j5J7VLcc91HR3ydWaB3agYqEuhjnuo6O+Tmr9g7RWldOipAX437bo86f5R7UDIQlvv23R50/yj2o37bo86f5R7UDIQlvv23R50/yj2o37bo86f5R7UDIUUS437bo86f5R7Ub9t0edP8AKPagYjwe1VnGBgnHeFkdGRSRgLoX5soOAzCuwrwd+26POn+Ue1Rv23R50/yj2oKriQwLy3PtdpaHGJ7ooQc9HtNHOI6E72hKm48bNzWeNzGmcB0j5D9VreanWvRGO26POn+Ue1AyKKUt9+26POn+Ue1G/bdHnT/KPagZCEt9+26POn+Ue1G/bdHnT/KPagZCEt9+26POn+Ue1G/bdHnT/KPagZCEt9+26POn+Ue1G/bdHnT/ACj2oGQhLfftujzp/lHtRv23R50/yj2oGQhLfftujzp/lHtRv23R50/yj2oGQhLfftujzp/lHtRv23R50/yj2oF/inwyu6yWd8Vrlms7qgtdHu4DhlPJadyJqRUZyBpPHX74zcMLttVkkZZrTLM5zGBof33nImY4jwxk0yWk59iEIKnFfMDYGBtsma5rI2ZDYmOb9mcqjnMrQPDcx2mm1RFfFnLQ82yeKR4jE1IYnVdk+G4ODRXwmR6c9DrohCCYb0gkkcH2yRv1LWMkEMLaNyHSTRl2QHA7o85JAqS3SKgjzZbHdnhZFpmOSCWkxgZVATQCmk0AzkCp4qEQgra7rqMIcXTVIa0lrAK5b/ugmtAAaE10gEIQg7bMbC4vfNurPrHlscbWZ2OLSwBxzNp4da7W0Xo2e9btY3J3GVwDssB0cBJOQW0e7Kq5tTlAaBn06pQg8B0kRoMlzRlyuzBhdkuDdzbXNWhB1ClTTSuFCEAhCEAhCEAhCEAhCEAhCEAhCEAhCEAhCEAhCEH/2Q=="/>
          <p:cNvSpPr>
            <a:spLocks noChangeAspect="1" noChangeArrowheads="1"/>
          </p:cNvSpPr>
          <p:nvPr userDrawn="1"/>
        </p:nvSpPr>
        <p:spPr bwMode="auto">
          <a:xfrm>
            <a:off x="307975" y="-1638300"/>
            <a:ext cx="4038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sp>
        <p:nvSpPr>
          <p:cNvPr id="11" name="AutoShape 6" descr="data:image/jpeg;base64,/9j/4AAQSkZJRgABAQAAAQABAAD/2wCEAAkGBxESEBQUEhIUEBUSFBQSEBgWFRAWFBcUFBYYFhQUFhUYHCggGBonHBQUITEhJSkrLi4uFx8zODMsNygtLisBCgoKDgwOFA0MFCsZFBwrLCwsLCwsNywsNysrLCs4KysrLCwrLCwrLCwsNysrKysrKysrKzcrLCssKysrKysrK//AABEIANgA6QMBIgACEQEDEQH/xAAcAAACAwEBAQEAAAAAAAAAAAAABwEGCAQFAwL/xABIEAABAwECBwkMCQQDAQEAAAABAAIDEQQFBgcSITFBURMXNWFxcrGy0QgUIjI0UnN0gZGSkxYjM0JTVIOhwSQlYvAVouHxgv/EABYBAQEBAAAAAAAAAAAAAAAAAAABAv/EABYRAQEBAAAAAAAAAAAAAAAAAAARAf/aAAwDAQACEQMRAD8AeKEIQCEKMpBKFAKKoJQoqiqCUKKoqglCiqKoJQoqiqCUIQgEKMpFUEoUVRVBKFFUVQShRVFUEoUVQEEoQhAIQhAIQhAKuYZYWwXbEyWdr3Ne/IGQK56V/hWNKjuh+D4PWB1Sg+u/jdv4do+AdqN/G7fw5/gHakChA/t/K7fw5/gHajfyu38Of4B2pBIViU/d/G7fw5/gHajfyu38Of4B2pAqUhT938bt8yf4B2r7WfHZdj3AETMB1uaKdKz4ooorWVwYW2G2GlntDJHa21GV7l7gWNbJO+F7ZIXGKRhq1zTT3rRWKfDk3hAWTkd8w5pKffbqeAgYS5Lxt0ULC+Z7YmNzlzjQBfC/L0issD55nZLI2knjOoDjWYcMMLLVeUznyOLYqncowaBrNVRrKB3XpjduqE5pDMRo3MVXn7+N2/hz/AO1IAZOoAU4l+lYlP3fxu38Of4B2o38rt/Dn+AdqQKlIp+7+N2/hz/AO1G/jdv4c/wDtSBQoH9v5Xb+HP8AAO1Ax5Xb+HP8A7UglBQaPwfxtWC2WmOzxMmD5TktymgCtCc+fiTACyviv4bsXPd1CtUoBCEIBCEIBCEIBKjuiPIIPWB1SmulR3RHkEHrA6pQIdRX2KQpaPCbrBe33VCqPxlcTvhKgv4j8Llq+58HbGbPETZ4ydzafFGxUHGJhfd9heYbNZIZ5yPDNG5DNleNKQkBXYfaCFLuQkcXYvQntE9tnADN0kd4rIhSg10X5fHaLFON0j3KVucNeMzh/KDzy/id8LlBkHH7inJgDhzYbQ9sFussMUj/ALOQNGQ47DsKab8GrC4Fps0RHNGcIMktINM/Jx8qs2Le8zZ71s8hJaJCY3U15WbOm9hbigsc7S6ygWWUVLMnxCdjgktDdk1kvSCGdhbIyeOo1OBcKOHEga/dCXiW2eCzg03Z26H/APBqkc0agm53Rf21jzfdfTjOxcmL7FM61ME9uLo43UdHGMxI2uRSs3UaNmmgqjdOJ3uK1fYsCbthaGsskQp/jUnlXg4c3ldV2R1fZopJXj6qMNFXcfEEqRm8HiPwnpX6P+8fIvawhwoltjvs44GVo1kbacgO0rjvC5rVZ2MkmgfA1/2biMw2ciDzy7id8LlGXxH4SmBgjjAjhcxlussU0fgt3QNGW2h8Zw1hPG77ou+aNssUEMjJBlNcGjOCgye11dubiIX6KvGOexsivPIiaIm5FSGiio5KCzYr+GrFz3dQrVKytiv4bsXPd1HLVKihCEIBCEIBCEIBKjuiPIIPWB1SmulR3RHkEHrA6pQIcKGjOznt6VKG+Mzns6VUaewjv3vG593HjCFrWc5woFmLdXOc57zVzzluJzkkmqeeOQn/AIKH9KvuCRZz8SC1YscI4Lvt27WhvgPaWl1MotJ2Bd+NrCyz3laYXWUZTYWODnuGSTU1oFQ5X0adVNHHxpwWHEg2WGOTvojdGNfSmjKFSP3UUoHR1GbNraddVpjFDhI63Xc0vzyQHcpDtoMxVMGIYZv6xw9i+cl4HBc7i1vfffP1mc5OSRmogdjUv8auDgl72tUbazQWiEE6ywuFa8iqm/u/8jyeGphx0unliidYw3dJWNrl10uArT2oLhhfg+LZe9gy2ZcULJHv2ZQzsBV6aKCgFABm4uJUDGRh0bqmgpBu26tdXwqaFUt/Z/5H/ugdU8oa1ziczQXHkAqsmYX35Jb7bLO4kjKLYgdDWg0zJknHC+1kWbvTcjaDuWVl1plZqr9jEMM577cK59G1AprttIitEUpbltje1zm7Wg6E08ZmMmwW279wgBkkkLagtI3Omw610HEK38273JbYa4N/8dbDZt03WjA8OpQjKQeJ05gePaE48QWETsqWxSPygKPgrqFM4HEk4OM6dJ2UV1xLu/vUOr6qT2qjpx5H+7D0YVAV+x5cLfpj+FQSiLPiv4bsXPd1HLVKytiv4bsXPd1HLVKihCEIBCEIBCEIBKjuiPIIPWB1SmulR3RHkEHrA6pQIcIZ4zOezrICGeMzns6yqHpjl4Ch5Y+gJFlPTHLwFDyx9ASLPYg+Vp8U+xbEwf8AJIPQx9ULHloHgkHSKe3OtgYPSg2Sz0INYY840ZmhRXppCd0T5VZeYelPhrq8XSkJ3Q0gNsswBq4RkkbATpKBWrruXyyy+ni6wXKB/wCca67l8ssvp4usEDR7o37ax82TpSjKbfdGfb2PmydKUhQehg55dZfTNWvY9A5Asg4PPAt1myjQCZtSteNPgimsCiD9lZsx3cMu9CxaRBNc/sWbsdZBvh1CDSJtaauLlQUNXXExw1D6J6pSuuJjhqH0T1R1Y8+Fh6MfwqAr/jy4W/THQqAURZ8V/Ddi57uo5apWVsV/DVi57uo5apUUIQhAIQhAIQhAJUd0R5BB6wOqU10qO6I8gg9YHVKBDoZ4zOezrKFLfGZ6RvSqh545iP8AgoeWLoCRh6Fqi34PQ2+7WQTDM6NtDscBmPvWb8LcGrRd1oMM3i1+qkp4L26s+1B4w0Z8417UwMWGMR9gkEFocX2aQ0a41JiJ0exUD9idGxAPupRw2lBpnDnD2zWCzB7XiaWUVga0g1JGZx4lnC9rzltM7p5nF0jzn2AeaOJcmTorlaKNqa5uLYpSFAXXcg/rLN6ePrBcZPtrmoNPFROTFNi2cCy22xtCM8ER/ZzuNBz90Yfr7HzZOlKTjWoMYOBcV6QZJORLGCYHjUdYPEVmu9rrmss7rPO0skZ7nbC0oOI6Ka61aeNOLFTjMILLJbXaqQSnWdjik7+wObkKh3+0rm5Cg0RjOxjssMe42ciS0yNzEZ2sB+8Ss+TzPe5z3uL3vdlSE6a6TTiXzpn0knaSSVKAV0xMml9ReieqWxrnOa1rS9zjRrW53OJ0LQGKbFz3kBabTntL2+C3VG06uVFL3HlwsPRjoVAKv+PPhb9NUAomrRiv4asXPd1StULK+K/hqxc93VK1QooQhCAQhCAQhCASo7ojyCD1gdUprpUd0R5BB6wOqUCHQPGZ6RvShQPGZz29KqNf3KP6WHV9W3oXHhVgzZ7fZ3QzNBrXIdradoK7bk8mh9G3oVdxh4dQ3bCdEk7h9WyoqP8AIjYoM84V4OzXdaTZ5iHZPhROH32fwV5H7rqvO85rVMZ53mR7iSK6B/iNi5P2VAhzqadWlT+/Eo1CucHxkocmKLFzUNttrANfCs7NIA85yc4I9lFnXFljFfYHiC0EyWZ5AY45zETr5q0LZJWSND2OD2vAIcKUcoPtSmhVTD/AaG8oKHwJmZ4pBStdjtoVryuxLnGhjGbYWmz2ch9peKV0iMbTxoEJed3yWeeSCYASROo/jpoIXLX3bF9LRM6R7pJHF7n1LidJcePYvmqAKBWoAFSTkgbXHRQodoX6B21z5xTSDqoUD8xU4uW2NrbTagH2l4qwaRG06hxpngJI4qcZZa5tktz82iGU7dTXFO1jv3zjk4lBnLHjwt+mqAr/AI8uFv0wqAqLPiv4bsXPd1HLVKytiv4bsXPd1HLVKihCEIBCEIBCEIBKjuiPIIPWB1SmulR3RHkEHrA6pQIdA8ZnpG9KEN8ZnPZ0qo0xhRhR/wAddUcwblv3NjYxqyiNKzfedvltMzp53l8kmfkGoDiTsxx8BQ/p9ASLQCCNWmvv5AoLk5cVGLXM22WxoNaOhjIzDY4oFPed0WizZBniMO6isZcMxbxnUeJcZ09A1Fazwpwbgt9ndDO0Go8B1BVh2hZkwtwbmu+0GCbOPGgd5za60V43s06Rt4kwsVWH0ljlZZZqyWeVwYzTVjnGgA4qpfE7f9K67kcRbLL6ePrDOiH/AI2cNn3dC2OEVnnBDHHQ1o0nlWd55XPe573F7nmrnONSTrTa7os/XWPmyJRgIBTGwuc1jQXOeaNAzkuOjMoAJIDWlznZmgDSSn7ioxctsbRabU0PtEg8EEAiMHZx8aBGXjdk9nl3K0R7k+gNHDMWnQWrl/3kC1Dh/gRBecNHDJmYDuMg0g7DxLNV7XZNZbQ6GZuTJH/2bqKK4nD99HFTQeVOfEvh5NJILDaCZDkkwv15LdRSYadmrOFdcTI/vUO3c3kojqx5H+7DijVB1q+48h/dv0x0KgoLPiv4asXPd1CtUrK2K/hqxc93UK1SooQhCAQhCAQhCASo7ojyCD1gdUprpUd0R5BB6wOqUCHCGeMzns6yAhnjM57Osqh6Y5eAoeWPoCRdP4T0xy8BQ8sfQEiz2U5UHytB8EnZmPLVbDuAf0tn9DH1QseWjxSNGt3LVbEwf8kg9DH1QortCRHdEU75s2vwTy0qnzRIbuiPK7KRpyD0oFSV2XL5XZfTxdYLkObSuu5fLLL6eLrBVDQ7o37ax82TpSkKbfdGfbWPmydKUlBVDXoYN+X2apP2rfcteM0DkCyHg3U26y7d2aPYtex6ByBRUEf+rN2PB394dXVEwCn8rSRWbcdw/vDq/gsKYKIdauuJfhqH0T/4VJV1xMcNReieqOrHnwt+mOhUAq/48uFv0x0KglEWfFfw1Yue7qlaoWV8V/DVi57uqVqhRQhCEAhCEAhCEAlR3RHkEHrA6pTXSo7ojyCD1gdUoEOhnjM57OlFEN8ZnpG9KqHvjijJuGI6gYq8WhIgj+KLVVvuZtsuvcHU+shaG11OA8E+9ZevO7ZbLM6CZpbJGSDXQ4DQWoOR7agjbnV+smN28442MaIqMaGioOhooFQ0IGDvyXpsi9xVYwtwptF5PY60hg3MUGTVeKhWKK7dC9TBOxOmvGzMbp3VruQNNary6gZympiLwUe+bv8AfVsceUyEH77jmLuRZHb3RdncXWST7rctp9p0pPOH/i0/jQwZ7/sD2N+0Z9ZFxlv3faswSNLHFjwWvaS17TpBGlEfSzTujkZIzM6Mhza7Qr4Mcd6bIs3Kl8VKoYIxy3p5sXuKp+EV9zW60GeemWWhoydFBoXnIQQdFSrziVhcb5YQKhkT8o7K6FRnEDOc41jbxBPfEXgo+zxPtUzcl8/2TTpDBtQUfHnwsPRjoVAKv+PLhb9NUEoLNiv4bsXPd1HLVKytiv4bsXPd1HLVKihCEIBCEIBCEIBKjuiPIIPWB1SmulR3RHB8HrA6pQIcf/VANMk6g5rjyA50EI1/wqjRF2Y2boZDGx0zg5rGhw3N5oQM4qq9hphJg5ebfrZ3xyN8SRsb8oftnCTPKK/wopmGhB03hBEx5EM3fDNTsks/Yrnojp49HuQqBABNOM0rqHKoKEDUwFxW2W0lslotbJhmduUZAO2jk8rFZWRMbHGwMYwZLGjMKBY+sM8kLw+CR0Lq1BBI0Z09MVeMvvsizWw0nzmN+hrwNXEVlTScM+ntS9xhYuLHbazl4sk1KF9Q1juNwVlw1wphu6zOnlznxYmjS5x0cgWbcKMLbZb3l08rmtPixNJDA3UKa0HJfl1d6y7nurJ6ffjztXnqGMpozD/dalVApbSvhHIG2hKhAKC9YFMuKBzZrZanTyNNWsEb8gcubOU1GY37mGYTOAAoPq30AWcSNtDspmR+4QWvGlf1nt1vEtmeXsDKElpGf2qplTXPmzcSgoqz4r+G7Fz3dRy1SsrYr+G7Fz3dRy1SoBCEIBCEIBCEIBKfuhzS74a6e+Af+pTYXFed1QWhobNG2QNOUA4VzoMcbs3ap3du0LWxwQsFT/SxZ/8AEI+h93/lYvhCtSMk7u3aEbu3aFrb6H3f+Vi+EI+h93/lYvhCUjJO7t2o3du1a2+h93/lYvhCPofd/wCVi+EJSMk7u3agTN2grWxwPu/8rF8IXznwKu57S02WOh2AA+9KRlEkL6WeZ8UjJGHJdG4OaRxFPXCTEtY5Gk2QmzyUq0VJaTsz6El78uO02KbcbSzIeM7SM7XDiKD18YWFjrytLHBxEUcbQG6sunhlVgmufVoUAVIABJcaANzku2AJp4F4nJZwJbcdyYaFsTT4RH+WwoFS+VuioPtUbu3atT3Zi7uuAUZZmnneEf3Xf9D7v/KxfCEpGSd3btCN3btC1t9D7v8AysXwhH0Pu/8AKxfCEpGSd3btCN3btWtvofd/5WL4Qj6H3f8AlYvhCUjJO7t2hG7N2ha2+h93/lYvhCPodd/5WL4QlVnDFZIDfdjofvu6jlqsLybHgxY4ntfHZ42PbnaQ0AheuoBCEIBCEIBCpFixn2OZm6QwW2ZmUW5UdlkeKimY5NaaenYV+bZjSsUTS6WC3RNGcl9klYBUgCpdxkD2oLyhLkY6rp22j5J7VLcc91HR3ydWaB3agYqEuhjnuo6O+Tmr9g7RWldOipAX437bo86f5R7UDIQlvv23R50/yj2o37bo86f5R7UDIQlvv23R50/yj2o37bo86f5R7UDIUUS437bo86f5R7Ub9t0edP8AKPagYjwe1VnGBgnHeFkdGRSRgLoX5soOAzCuwrwd+26POn+Ue1Rv23R50/yj2oKriQwLy3PtdpaHGJ7ooQc9HtNHOI6E72hKm48bNzWeNzGmcB0j5D9VreanWvRGO26POn+Ue1AyKKUt9+26POn+Ue1G/bdHnT/KPagZCEt9+26POn+Ue1G/bdHnT/KPagZCEt9+26POn+Ue1G/bdHnT/KPagZCEt9+26POn+Ue1G/bdHnT/ACj2oGQhLfftujzp/lHtRv23R50/yj2oGQhLfftujzp/lHtRv23R50/yj2oGQhLfftujzp/lHtRv23R50/yj2oF/inwyu6yWd8Vrlms7qgtdHu4DhlPJadyJqRUZyBpPHX74zcMLttVkkZZrTLM5zGBof33nImY4jwxk0yWk59iEIKnFfMDYGBtsma5rI2ZDYmOb9mcqjnMrQPDcx2mm1RFfFnLQ82yeKR4jE1IYnVdk+G4ODRXwmR6c9DrohCCYb0gkkcH2yRv1LWMkEMLaNyHSTRl2QHA7o85JAqS3SKgjzZbHdnhZFpmOSCWkxgZVATQCmk0AzkCp4qEQgra7rqMIcXTVIa0lrAK5b/ugmtAAaE10gEIQg7bMbC4vfNurPrHlscbWZ2OLSwBxzNp4da7W0Xo2e9btY3J3GVwDssB0cBJOQW0e7Kq5tTlAaBn06pQg8B0kRoMlzRlyuzBhdkuDdzbXNWhB1ClTTSuFCEAhCEAhCEAhCEAhCEAhCEAhCEAhCEAhCEAhCEH/2Q=="/>
          <p:cNvSpPr>
            <a:spLocks noChangeAspect="1" noChangeArrowheads="1"/>
          </p:cNvSpPr>
          <p:nvPr userDrawn="1"/>
        </p:nvSpPr>
        <p:spPr bwMode="auto">
          <a:xfrm>
            <a:off x="460375" y="-1485900"/>
            <a:ext cx="40386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prstClr val="black"/>
              </a:solidFill>
            </a:endParaRPr>
          </a:p>
        </p:txBody>
      </p:sp>
      <p:pic>
        <p:nvPicPr>
          <p:cNvPr id="12" name="irc_mi" descr="http://tums.ac.ir/media/picture/tums_logo.jpg"/>
          <p:cNvPicPr/>
          <p:nvPr userDrawn="1"/>
        </p:nvPicPr>
        <p:blipFill rotWithShape="1">
          <a:blip r:embed="rId3" cstate="print">
            <a:clrChange>
              <a:clrFrom>
                <a:srgbClr val="13171A"/>
              </a:clrFrom>
              <a:clrTo>
                <a:srgbClr val="13171A">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11554" t="9729" r="13944"/>
          <a:stretch/>
        </p:blipFill>
        <p:spPr bwMode="auto">
          <a:xfrm>
            <a:off x="642597" y="385763"/>
            <a:ext cx="1101555" cy="10532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0088844"/>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9" y="624110"/>
            <a:ext cx="8911687" cy="1280891"/>
          </a:xfrm>
        </p:spPr>
        <p:txBody>
          <a:bodyPr anchor="ctr" anchorCtr="0">
            <a:normAutofit/>
          </a:bodyPr>
          <a:lstStyle>
            <a:lvl1pPr algn="r" rtl="1">
              <a:defRPr sz="2600">
                <a:solidFill>
                  <a:srgbClr val="C00000"/>
                </a:solidFill>
                <a:cs typeface="B Titr" panose="00000700000000000000" pitchFamily="2" charset="-78"/>
              </a:defRPr>
            </a:lvl1pPr>
          </a:lstStyle>
          <a:p>
            <a:r>
              <a:rPr lang="en-US" dirty="0"/>
              <a:t>Click to edit Master title style</a:t>
            </a:r>
          </a:p>
        </p:txBody>
      </p:sp>
      <p:sp>
        <p:nvSpPr>
          <p:cNvPr id="3" name="Content Placeholder 2"/>
          <p:cNvSpPr>
            <a:spLocks noGrp="1"/>
          </p:cNvSpPr>
          <p:nvPr>
            <p:ph idx="1"/>
          </p:nvPr>
        </p:nvSpPr>
        <p:spPr>
          <a:xfrm>
            <a:off x="2589212" y="2133602"/>
            <a:ext cx="8915400" cy="3777623"/>
          </a:xfrm>
        </p:spPr>
        <p:txBody>
          <a:bodyPr/>
          <a:lstStyle>
            <a:lvl1pPr algn="r" rtl="1">
              <a:defRPr sz="2400" b="1">
                <a:solidFill>
                  <a:schemeClr val="tx1"/>
                </a:solidFill>
                <a:cs typeface="B Nazanin" panose="00000400000000000000" pitchFamily="2" charset="-78"/>
              </a:defRPr>
            </a:lvl1pPr>
            <a:lvl2pPr algn="r" rtl="1">
              <a:defRPr sz="2200" b="1">
                <a:solidFill>
                  <a:schemeClr val="tx1"/>
                </a:solidFill>
                <a:cs typeface="B Nazanin" panose="00000400000000000000" pitchFamily="2" charset="-78"/>
              </a:defRPr>
            </a:lvl2pPr>
            <a:lvl3pPr algn="r" rtl="1">
              <a:defRPr sz="2000" b="1">
                <a:solidFill>
                  <a:schemeClr val="tx1"/>
                </a:solidFill>
                <a:cs typeface="B Nazanin" panose="00000400000000000000" pitchFamily="2" charset="-78"/>
              </a:defRPr>
            </a:lvl3pPr>
            <a:lvl4pPr algn="r" rtl="1">
              <a:defRPr sz="1800" b="1">
                <a:solidFill>
                  <a:schemeClr val="tx1"/>
                </a:solidFill>
                <a:cs typeface="B Nazanin" panose="00000400000000000000" pitchFamily="2" charset="-78"/>
              </a:defRPr>
            </a:lvl4pPr>
            <a:lvl5pPr algn="r" rtl="1">
              <a:defRPr b="1">
                <a:solidFill>
                  <a:schemeClr val="tx1"/>
                </a:solidFill>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4"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8765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2167315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6" y="2058751"/>
            <a:ext cx="8915399" cy="1468800"/>
          </a:xfrm>
        </p:spPr>
        <p:txBody>
          <a:bodyPr anchor="b">
            <a:normAutofit/>
          </a:bodyPr>
          <a:lstStyle>
            <a:lvl1pPr algn="l">
              <a:defRPr sz="3200" b="1" cap="none">
                <a:solidFill>
                  <a:schemeClr val="tx1">
                    <a:lumMod val="95000"/>
                    <a:lumOff val="5000"/>
                  </a:schemeClr>
                </a:solidFill>
                <a:cs typeface="B Titr" panose="00000700000000000000" pitchFamily="2" charset="-78"/>
              </a:defRPr>
            </a:lvl1pPr>
          </a:lstStyle>
          <a:p>
            <a:r>
              <a:rPr lang="en-US" dirty="0"/>
              <a:t>Click to edit Master title style</a:t>
            </a:r>
          </a:p>
        </p:txBody>
      </p:sp>
      <p:sp>
        <p:nvSpPr>
          <p:cNvPr id="3" name="Text Placeholder 2"/>
          <p:cNvSpPr>
            <a:spLocks noGrp="1"/>
          </p:cNvSpPr>
          <p:nvPr>
            <p:ph type="body" idx="1"/>
          </p:nvPr>
        </p:nvSpPr>
        <p:spPr>
          <a:xfrm>
            <a:off x="2589216" y="3530129"/>
            <a:ext cx="8915399" cy="860400"/>
          </a:xfrm>
        </p:spPr>
        <p:txBody>
          <a:bodyPr anchor="t"/>
          <a:lstStyle>
            <a:lvl1pPr marL="0" indent="0" algn="l">
              <a:buNone/>
              <a:defRPr sz="2000" b="1">
                <a:solidFill>
                  <a:schemeClr val="tx1">
                    <a:lumMod val="75000"/>
                    <a:lumOff val="25000"/>
                  </a:schemeClr>
                </a:solidFill>
                <a:cs typeface="B Titr" panose="00000700000000000000" pitchFamily="2" charset="-7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9"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2602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normAutofit/>
          </a:bodyPr>
          <a:lstStyle>
            <a:lvl1pPr algn="r" rtl="1">
              <a:defRPr sz="2600" b="1">
                <a:solidFill>
                  <a:srgbClr val="990000"/>
                </a:solidFill>
                <a:cs typeface="B Titr" panose="00000700000000000000" pitchFamily="2" charset="-78"/>
              </a:defRPr>
            </a:lvl1pPr>
          </a:lstStyle>
          <a:p>
            <a:r>
              <a:rPr lang="en-US" dirty="0"/>
              <a:t>Click to </a:t>
            </a:r>
            <a:r>
              <a:rPr lang="en-US" dirty="0" err="1"/>
              <a:t>jkedt</a:t>
            </a:r>
            <a:r>
              <a:rPr lang="en-US" dirty="0"/>
              <a:t> Master title style</a:t>
            </a:r>
          </a:p>
        </p:txBody>
      </p:sp>
      <p:sp>
        <p:nvSpPr>
          <p:cNvPr id="3" name="Content Placeholder 2"/>
          <p:cNvSpPr>
            <a:spLocks noGrp="1"/>
          </p:cNvSpPr>
          <p:nvPr>
            <p:ph sz="half" idx="1"/>
          </p:nvPr>
        </p:nvSpPr>
        <p:spPr>
          <a:xfrm>
            <a:off x="2589212" y="2133602"/>
            <a:ext cx="4313864" cy="3777623"/>
          </a:xfrm>
        </p:spPr>
        <p:txBody>
          <a:bodyPr>
            <a:normAutofit/>
          </a:bodyPr>
          <a:lstStyle>
            <a:lvl1pPr marL="342900" indent="-342900" algn="just" rtl="1">
              <a:buFont typeface="Arial" panose="020B0604020202090204" pitchFamily="34" charset="0"/>
              <a:buChar char="•"/>
              <a:defRPr sz="2400" b="1">
                <a:solidFill>
                  <a:schemeClr val="tx1"/>
                </a:solidFill>
                <a:cs typeface="B Nazanin" panose="00000400000000000000" pitchFamily="2" charset="-78"/>
              </a:defRPr>
            </a:lvl1pPr>
            <a:lvl2pPr marL="742950" indent="-285750" algn="just" rtl="1">
              <a:buFont typeface="Arial" panose="020B0604020202090204" pitchFamily="34" charset="0"/>
              <a:buChar char="•"/>
              <a:defRPr sz="2200" b="1">
                <a:solidFill>
                  <a:schemeClr val="tx1"/>
                </a:solidFill>
                <a:cs typeface="B Nazanin" panose="00000400000000000000" pitchFamily="2" charset="-78"/>
              </a:defRPr>
            </a:lvl2pPr>
            <a:lvl3pPr marL="1143000" indent="-228600" algn="just" rtl="1">
              <a:buFont typeface="Arial" panose="020B0604020202090204" pitchFamily="34" charset="0"/>
              <a:buChar char="•"/>
              <a:defRPr sz="2000" b="1">
                <a:solidFill>
                  <a:schemeClr val="tx1"/>
                </a:solidFill>
                <a:cs typeface="B Nazanin" panose="00000400000000000000" pitchFamily="2" charset="-78"/>
              </a:defRPr>
            </a:lvl3pPr>
            <a:lvl4pPr marL="1600200" indent="-228600" algn="just" rtl="1">
              <a:buFont typeface="Arial" panose="020B0604020202090204" pitchFamily="34" charset="0"/>
              <a:buChar char="•"/>
              <a:defRPr b="1">
                <a:solidFill>
                  <a:schemeClr val="tx1"/>
                </a:solidFill>
                <a:cs typeface="B Nazanin" panose="00000400000000000000" pitchFamily="2" charset="-78"/>
              </a:defRPr>
            </a:lvl4pPr>
            <a:lvl5pPr algn="just" rtl="1">
              <a:defRPr b="1">
                <a:solidFill>
                  <a:schemeClr val="tx1"/>
                </a:solidFill>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190747" y="2126223"/>
            <a:ext cx="4313864" cy="3777623"/>
          </a:xfrm>
        </p:spPr>
        <p:txBody>
          <a:bodyPr>
            <a:normAutofit/>
          </a:bodyPr>
          <a:lstStyle>
            <a:lvl1pPr marL="342900" indent="-342900" algn="r" rtl="1">
              <a:buFont typeface="Arial" panose="020B0604020202090204" pitchFamily="34" charset="0"/>
              <a:buChar char="•"/>
              <a:defRPr sz="2400" b="1">
                <a:solidFill>
                  <a:schemeClr val="tx1"/>
                </a:solidFill>
                <a:cs typeface="B Nazanin" panose="00000400000000000000" pitchFamily="2" charset="-78"/>
              </a:defRPr>
            </a:lvl1pPr>
            <a:lvl2pPr marL="742950" indent="-285750" algn="r" rtl="1">
              <a:buFont typeface="Wingdings" panose="05000000000000000000" pitchFamily="2" charset="2"/>
              <a:buChar char="§"/>
              <a:defRPr sz="2200" b="1">
                <a:solidFill>
                  <a:schemeClr val="tx1"/>
                </a:solidFill>
                <a:cs typeface="B Nazanin" panose="00000400000000000000" pitchFamily="2" charset="-78"/>
              </a:defRPr>
            </a:lvl2pPr>
            <a:lvl3pPr marL="1143000" indent="-228600" algn="r" rtl="1">
              <a:buFont typeface="Wingdings" panose="05000000000000000000" pitchFamily="2" charset="2"/>
              <a:buChar char="§"/>
              <a:defRPr sz="2000" b="1">
                <a:solidFill>
                  <a:schemeClr val="tx1"/>
                </a:solidFill>
                <a:cs typeface="B Nazanin" panose="00000400000000000000" pitchFamily="2" charset="-78"/>
              </a:defRPr>
            </a:lvl3pPr>
            <a:lvl4pPr marL="1600200" indent="-228600" algn="r" rtl="1">
              <a:buFont typeface="Wingdings" panose="05000000000000000000" pitchFamily="2" charset="2"/>
              <a:buChar char="§"/>
              <a:defRPr>
                <a:solidFill>
                  <a:schemeClr val="tx1"/>
                </a:solidFill>
                <a:cs typeface="B Nazanin" panose="00000400000000000000" pitchFamily="2" charset="-78"/>
              </a:defRPr>
            </a:lvl4pPr>
            <a:lvl5pPr marL="2057400" indent="-228600" algn="r" rtl="1">
              <a:buFont typeface="Wingdings" panose="05000000000000000000" pitchFamily="2" charset="2"/>
              <a:buChar char="§"/>
              <a:defRPr>
                <a:solidFill>
                  <a:schemeClr val="tx1"/>
                </a:solidFill>
                <a:cs typeface="B Nazanin" panose="000004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2"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581B15B-FD4F-41D2-9CB9-4577B98C8304}" type="slidenum">
              <a:rPr lang="en-US" smtClean="0">
                <a:solidFill>
                  <a:prstClr val="white">
                    <a:lumMod val="95000"/>
                  </a:prstClr>
                </a:solidFill>
              </a:rPr>
              <a:pPr/>
              <a:t>‹#›</a:t>
            </a:fld>
            <a:endParaRPr lang="en-US" dirty="0">
              <a:solidFill>
                <a:prstClr val="white">
                  <a:lumMod val="95000"/>
                </a:prstClr>
              </a:solidFill>
            </a:endParaRPr>
          </a:p>
        </p:txBody>
      </p:sp>
      <p:pic>
        <p:nvPicPr>
          <p:cNvPr id="13" name="Picture 12"/>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4" name="TextBox 13"/>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5"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0"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00829"/>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lvl1pPr algn="r" rtl="1">
              <a:defRPr sz="2600">
                <a:solidFill>
                  <a:srgbClr val="990000"/>
                </a:solidFill>
                <a:cs typeface="B Titr" panose="00000700000000000000" pitchFamily="2" charset="-78"/>
              </a:defRPr>
            </a:lvl1pPr>
          </a:lstStyle>
          <a:p>
            <a:r>
              <a:rPr lang="en-US"/>
              <a:t>Click to edit Master title style</a:t>
            </a:r>
            <a:endParaRPr lang="en-US" dirty="0"/>
          </a:p>
        </p:txBody>
      </p:sp>
      <p:sp>
        <p:nvSpPr>
          <p:cNvPr id="3" name="Text Placeholder 2"/>
          <p:cNvSpPr>
            <a:spLocks noGrp="1"/>
          </p:cNvSpPr>
          <p:nvPr>
            <p:ph type="body" idx="1"/>
          </p:nvPr>
        </p:nvSpPr>
        <p:spPr>
          <a:xfrm>
            <a:off x="2939377" y="1972704"/>
            <a:ext cx="3992732"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7"/>
            <a:ext cx="4342893" cy="3354060"/>
          </a:xfrm>
        </p:spPr>
        <p:txBody>
          <a:bodyPr>
            <a:normAutofit/>
          </a:bodyPr>
          <a:lstStyle>
            <a:lvl1pPr algn="just" rtl="1">
              <a:defRPr sz="2400" b="1">
                <a:solidFill>
                  <a:schemeClr val="tx1"/>
                </a:solidFill>
                <a:cs typeface="B Nazanin" panose="00000400000000000000" pitchFamily="2" charset="-78"/>
              </a:defRPr>
            </a:lvl1pPr>
            <a:lvl2pPr algn="just" rtl="1">
              <a:defRPr sz="2200" b="1">
                <a:solidFill>
                  <a:schemeClr val="tx1"/>
                </a:solidFill>
                <a:cs typeface="B Nazanin" panose="00000400000000000000" pitchFamily="2" charset="-78"/>
              </a:defRPr>
            </a:lvl2pPr>
            <a:lvl3pPr algn="just" rtl="1">
              <a:defRPr sz="2000" b="1">
                <a:solidFill>
                  <a:schemeClr val="tx1"/>
                </a:solidFill>
                <a:cs typeface="B Nazanin" panose="00000400000000000000" pitchFamily="2" charset="-78"/>
              </a:defRPr>
            </a:lvl3pPr>
            <a:lvl4pPr algn="just" rtl="1">
              <a:defRPr b="1">
                <a:solidFill>
                  <a:schemeClr val="tx1"/>
                </a:solidFill>
                <a:cs typeface="B Nazanin" panose="00000400000000000000" pitchFamily="2" charset="-78"/>
              </a:defRPr>
            </a:lvl4pPr>
            <a:lvl5pPr algn="just" rtl="1">
              <a:defRPr b="1">
                <a:solidFill>
                  <a:schemeClr val="tx1"/>
                </a:solidFill>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33" y="1969476"/>
            <a:ext cx="3999001" cy="576263"/>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9"/>
            <a:ext cx="4338675" cy="3354060"/>
          </a:xfrm>
        </p:spPr>
        <p:txBody>
          <a:bodyPr>
            <a:normAutofit/>
          </a:bodyPr>
          <a:lstStyle>
            <a:lvl1pPr algn="just" rtl="1">
              <a:defRPr sz="2400" b="1">
                <a:solidFill>
                  <a:schemeClr val="tx1"/>
                </a:solidFill>
                <a:cs typeface="B Nazanin" panose="00000400000000000000" pitchFamily="2" charset="-78"/>
              </a:defRPr>
            </a:lvl1pPr>
            <a:lvl2pPr algn="just" rtl="1">
              <a:defRPr sz="2200" b="1">
                <a:solidFill>
                  <a:schemeClr val="tx1"/>
                </a:solidFill>
                <a:cs typeface="B Nazanin" panose="00000400000000000000" pitchFamily="2" charset="-78"/>
              </a:defRPr>
            </a:lvl2pPr>
            <a:lvl3pPr algn="just" rtl="1">
              <a:defRPr sz="2000" b="1">
                <a:solidFill>
                  <a:schemeClr val="tx1"/>
                </a:solidFill>
                <a:cs typeface="B Nazanin" panose="00000400000000000000" pitchFamily="2" charset="-78"/>
              </a:defRPr>
            </a:lvl3pPr>
            <a:lvl4pPr algn="just" rtl="1">
              <a:defRPr b="1">
                <a:solidFill>
                  <a:schemeClr val="tx1"/>
                </a:solidFill>
                <a:cs typeface="B Nazanin" panose="00000400000000000000" pitchFamily="2" charset="-78"/>
              </a:defRPr>
            </a:lvl4pPr>
            <a:lvl5pPr algn="just" rtl="1">
              <a:defRPr b="1">
                <a:solidFill>
                  <a:schemeClr val="tx1"/>
                </a:solidFill>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5" name="Picture 14"/>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6" name="TextBox 15"/>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7"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2"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893168"/>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rtl="1">
              <a:defRPr sz="2600">
                <a:solidFill>
                  <a:srgbClr val="990000"/>
                </a:solidFill>
                <a:cs typeface="B Titr" panose="00000700000000000000" pitchFamily="2" charset="-78"/>
              </a:defRPr>
            </a:lvl1pPr>
          </a:lstStyle>
          <a:p>
            <a:r>
              <a:rPr lang="en-US" dirty="0" err="1"/>
              <a:t>kkjkClick</a:t>
            </a:r>
            <a:r>
              <a:rPr lang="en-US" dirty="0"/>
              <a:t> to edit Master title style</a:t>
            </a:r>
          </a:p>
        </p:txBody>
      </p:sp>
      <p:sp>
        <p:nvSpPr>
          <p:cNvPr id="8"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9"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0" name="Picture 9"/>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1" name="TextBox 10"/>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2"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3"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07780"/>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8"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9" name="Picture 8"/>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0" name="TextBox 9"/>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1"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2"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31176"/>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7" y="446088"/>
            <a:ext cx="3505199" cy="976312"/>
          </a:xfrm>
        </p:spPr>
        <p:txBody>
          <a:bodyPr anchor="b">
            <a:normAutofit/>
          </a:bodyPr>
          <a:lstStyle>
            <a:lvl1pPr algn="l">
              <a:defRPr sz="2600" b="1">
                <a:solidFill>
                  <a:schemeClr val="tx1">
                    <a:lumMod val="95000"/>
                    <a:lumOff val="5000"/>
                  </a:schemeClr>
                </a:solidFill>
                <a:cs typeface="B Nazanin" panose="00000400000000000000" pitchFamily="2" charset="-78"/>
              </a:defRPr>
            </a:lvl1pPr>
          </a:lstStyle>
          <a:p>
            <a:r>
              <a:rPr lang="en-US"/>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lvl1pPr algn="just" rtl="1">
              <a:defRPr sz="2400" b="1">
                <a:solidFill>
                  <a:schemeClr val="tx1">
                    <a:lumMod val="95000"/>
                    <a:lumOff val="5000"/>
                  </a:schemeClr>
                </a:solidFill>
                <a:cs typeface="B Nazanin" panose="00000400000000000000" pitchFamily="2" charset="-78"/>
              </a:defRPr>
            </a:lvl1pPr>
            <a:lvl2pPr algn="just" rtl="1">
              <a:defRPr sz="2200" b="1">
                <a:solidFill>
                  <a:schemeClr val="tx1">
                    <a:lumMod val="95000"/>
                    <a:lumOff val="5000"/>
                  </a:schemeClr>
                </a:solidFill>
                <a:cs typeface="B Nazanin" panose="00000400000000000000" pitchFamily="2" charset="-78"/>
              </a:defRPr>
            </a:lvl2pPr>
            <a:lvl3pPr algn="just" rtl="1">
              <a:defRPr sz="2000" b="1">
                <a:solidFill>
                  <a:schemeClr val="tx1">
                    <a:lumMod val="95000"/>
                    <a:lumOff val="5000"/>
                  </a:schemeClr>
                </a:solidFill>
                <a:cs typeface="B Nazanin" panose="00000400000000000000" pitchFamily="2" charset="-78"/>
              </a:defRPr>
            </a:lvl3pPr>
            <a:lvl4pPr algn="just" rtl="1">
              <a:defRPr sz="2000" b="1">
                <a:solidFill>
                  <a:schemeClr val="tx1">
                    <a:lumMod val="95000"/>
                    <a:lumOff val="5000"/>
                  </a:schemeClr>
                </a:solidFill>
                <a:cs typeface="B Nazanin" panose="00000400000000000000" pitchFamily="2" charset="-78"/>
              </a:defRPr>
            </a:lvl4pPr>
            <a:lvl5pPr algn="just" rtl="1">
              <a:defRPr sz="2000" b="1">
                <a:solidFill>
                  <a:schemeClr val="tx1">
                    <a:lumMod val="95000"/>
                    <a:lumOff val="5000"/>
                  </a:schemeClr>
                </a:solidFill>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7" y="1598614"/>
            <a:ext cx="3505199" cy="4262436"/>
          </a:xfrm>
        </p:spPr>
        <p:txBody>
          <a:bodyPr>
            <a:normAutofit/>
          </a:bodyPr>
          <a:lstStyle>
            <a:lvl1pPr marL="0" indent="0">
              <a:buNone/>
              <a:defRPr sz="2000">
                <a:solidFill>
                  <a:schemeClr val="tx1">
                    <a:lumMod val="95000"/>
                    <a:lumOff val="5000"/>
                  </a:schemeClr>
                </a:solidFill>
                <a:cs typeface="B Nazanin" panose="00000400000000000000" pitchFamily="2" charset="-7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2" name="Picture 11"/>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3" name="TextBox 12"/>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4"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5"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054409"/>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1"/>
            <a:ext cx="8915400" cy="566739"/>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hasCustomPrompt="1"/>
          </p:nvPr>
        </p:nvSpPr>
        <p:spPr>
          <a:xfrm>
            <a:off x="2589212" y="634966"/>
            <a:ext cx="8915400" cy="3854971"/>
          </a:xfrm>
        </p:spPr>
        <p:txBody>
          <a:bodyPr anchor="t">
            <a:normAutofit/>
          </a:bodyPr>
          <a:lstStyle>
            <a:lvl1pPr marL="0" indent="0" algn="ctr">
              <a:buNone/>
              <a:defRPr sz="2400" b="1">
                <a:cs typeface="B Nazanin" panose="00000400000000000000" pitchFamily="2" charset="-78"/>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a:t>
            </a:r>
            <a:r>
              <a:rPr lang="en-US" dirty="0" err="1"/>
              <a:t>picture;lklk</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2" name="Picture 11"/>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3" name="TextBox 12"/>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4"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5"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879694"/>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6" y="609600"/>
            <a:ext cx="8915399" cy="3117040"/>
          </a:xfrm>
        </p:spPr>
        <p:txBody>
          <a:bodyPr anchor="ctr">
            <a:normAutofit/>
          </a:bodyPr>
          <a:lstStyle>
            <a:lvl1pPr algn="ctr" rtl="1">
              <a:defRPr sz="3000" b="0" cap="none">
                <a:solidFill>
                  <a:schemeClr val="tx1">
                    <a:lumMod val="95000"/>
                    <a:lumOff val="5000"/>
                  </a:schemeClr>
                </a:solidFill>
                <a:cs typeface="B Titr" panose="00000700000000000000" pitchFamily="2" charset="-78"/>
              </a:defRPr>
            </a:lvl1pPr>
          </a:lstStyle>
          <a:p>
            <a:r>
              <a:rPr lang="en-US"/>
              <a:t>Click to edit Master title style</a:t>
            </a:r>
            <a:endParaRPr lang="en-US" dirty="0"/>
          </a:p>
        </p:txBody>
      </p:sp>
      <p:sp>
        <p:nvSpPr>
          <p:cNvPr id="3" name="Text Placeholder 2"/>
          <p:cNvSpPr>
            <a:spLocks noGrp="1"/>
          </p:cNvSpPr>
          <p:nvPr>
            <p:ph type="body" idx="1"/>
          </p:nvPr>
        </p:nvSpPr>
        <p:spPr>
          <a:xfrm>
            <a:off x="2589216" y="4354047"/>
            <a:ext cx="8915399" cy="1555864"/>
          </a:xfrm>
        </p:spPr>
        <p:txBody>
          <a:bodyPr anchor="ctr">
            <a:normAutofit/>
          </a:bodyPr>
          <a:lstStyle>
            <a:lvl1pPr marL="0" indent="0" algn="l">
              <a:buNone/>
              <a:defRPr sz="1800">
                <a:solidFill>
                  <a:schemeClr val="tx1">
                    <a:lumMod val="65000"/>
                    <a:lumOff val="35000"/>
                  </a:schemeClr>
                </a:solidFill>
                <a:cs typeface="B Titr" panose="00000700000000000000" pitchFamily="2" charset="-7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9"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701389"/>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52" y="609600"/>
            <a:ext cx="8393927" cy="2895600"/>
          </a:xfrm>
        </p:spPr>
        <p:txBody>
          <a:bodyPr anchor="ctr">
            <a:normAutofit/>
          </a:bodyPr>
          <a:lstStyle>
            <a:lvl1pPr algn="ctr" rtl="1">
              <a:defRPr sz="3000" b="1" cap="none">
                <a:solidFill>
                  <a:schemeClr val="bg2">
                    <a:lumMod val="10000"/>
                  </a:schemeClr>
                </a:solidFill>
                <a:cs typeface="B Titr" panose="00000700000000000000" pitchFamily="2" charset="-78"/>
              </a:defRPr>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6" y="4354047"/>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2"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6"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7" name="Picture 16"/>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8" name="TextBox 17"/>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9"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20"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94028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ctr" rtl="1">
              <a:defRPr sz="3000" b="0">
                <a:solidFill>
                  <a:schemeClr val="bg2">
                    <a:lumMod val="10000"/>
                  </a:schemeClr>
                </a:solidFill>
                <a:cs typeface="B Titr" panose="00000700000000000000" pitchFamily="2" charset="-78"/>
              </a:defRPr>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8"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9"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72499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00238A-476B-431B-B956-5CDAFB518222}"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3888474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52" y="609600"/>
            <a:ext cx="8393927" cy="2895600"/>
          </a:xfrm>
        </p:spPr>
        <p:txBody>
          <a:bodyPr anchor="ctr">
            <a:normAutofit/>
          </a:bodyPr>
          <a:lstStyle>
            <a:lvl1pPr algn="ctr" rtl="1">
              <a:defRPr sz="3000" b="0" cap="none">
                <a:solidFill>
                  <a:srgbClr val="990000"/>
                </a:solidFill>
                <a:cs typeface="B Titr" panose="00000700000000000000" pitchFamily="2" charset="-78"/>
              </a:defRPr>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3"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4"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5" name="Picture 14"/>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6" name="TextBox 15"/>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9"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20"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174086"/>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6" y="627407"/>
            <a:ext cx="8915399" cy="2880020"/>
          </a:xfrm>
        </p:spPr>
        <p:txBody>
          <a:bodyPr anchor="ctr">
            <a:normAutofit/>
          </a:bodyPr>
          <a:lstStyle>
            <a:lvl1pPr algn="ctr" rtl="1">
              <a:defRPr sz="3000" b="0">
                <a:solidFill>
                  <a:srgbClr val="990000"/>
                </a:solidFill>
                <a:cs typeface="B Titr" panose="00000700000000000000" pitchFamily="2" charset="-78"/>
              </a:defRPr>
            </a:lvl1pPr>
          </a:lstStyle>
          <a:p>
            <a:r>
              <a:rPr lang="en-US" dirty="0" err="1"/>
              <a:t>Clickto</a:t>
            </a:r>
            <a:r>
              <a:rPr lang="en-US" dirty="0"/>
              <a:t>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2"/>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10"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239717" y="6201525"/>
            <a:ext cx="779767" cy="365125"/>
          </a:xfrm>
        </p:spPr>
        <p:txBody>
          <a:bodyPr/>
          <a:lstStyle>
            <a:lvl1pPr algn="ctr" rtl="1">
              <a:defRPr sz="1500">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2" name="Picture 11"/>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3" name="TextBox 12"/>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4"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5"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311941" y="764290"/>
            <a:ext cx="1896131" cy="2638479"/>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35409"/>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rmAutofit/>
          </a:bodyPr>
          <a:lstStyle>
            <a:lvl1pPr algn="ctr" rtl="1">
              <a:defRPr sz="2600" b="1">
                <a:solidFill>
                  <a:srgbClr val="990000"/>
                </a:solidFill>
                <a:cs typeface="B Titr" panose="00000700000000000000" pitchFamily="2" charset="-78"/>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r" rtl="1">
              <a:defRPr b="1">
                <a:solidFill>
                  <a:schemeClr val="tx1"/>
                </a:solidFill>
                <a:cs typeface="B Nazanin" panose="00000400000000000000" pitchFamily="2" charset="-78"/>
              </a:defRPr>
            </a:lvl1pPr>
            <a:lvl2pPr algn="r" rtl="1">
              <a:defRPr b="1">
                <a:solidFill>
                  <a:schemeClr val="tx1"/>
                </a:solidFill>
                <a:cs typeface="B Nazanin" panose="00000400000000000000" pitchFamily="2" charset="-78"/>
              </a:defRPr>
            </a:lvl2pPr>
            <a:lvl3pPr algn="r" rtl="1">
              <a:defRPr b="1">
                <a:solidFill>
                  <a:schemeClr val="tx1"/>
                </a:solidFill>
                <a:cs typeface="B Nazanin" panose="00000400000000000000" pitchFamily="2" charset="-78"/>
              </a:defRPr>
            </a:lvl3pPr>
            <a:lvl4pPr algn="r" rtl="1">
              <a:defRPr b="1">
                <a:solidFill>
                  <a:schemeClr val="tx1"/>
                </a:solidFill>
                <a:cs typeface="B Nazanin" panose="00000400000000000000" pitchFamily="2" charset="-78"/>
              </a:defRPr>
            </a:lvl4pPr>
            <a:lvl5pPr algn="r" rtl="1">
              <a:defRPr b="1">
                <a:solidFill>
                  <a:schemeClr val="tx1"/>
                </a:solidFill>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4"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81994"/>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6" y="627409"/>
            <a:ext cx="2207601" cy="5283817"/>
          </a:xfrm>
        </p:spPr>
        <p:txBody>
          <a:bodyPr vert="eaVert" anchor="ctr">
            <a:normAutofit/>
          </a:bodyPr>
          <a:lstStyle>
            <a:lvl1pPr>
              <a:defRPr sz="2600" b="1">
                <a:solidFill>
                  <a:srgbClr val="990000"/>
                </a:solidFill>
                <a:cs typeface="B Titr" panose="00000700000000000000" pitchFamily="2" charset="-78"/>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9"/>
            <a:ext cx="6477000" cy="5283817"/>
          </a:xfrm>
        </p:spPr>
        <p:txBody>
          <a:bodyPr vert="eaVert"/>
          <a:lstStyle>
            <a:lvl1pPr>
              <a:defRPr b="1">
                <a:cs typeface="B Nazanin" panose="00000400000000000000" pitchFamily="2" charset="-78"/>
              </a:defRPr>
            </a:lvl1pPr>
            <a:lvl2pPr>
              <a:defRPr b="1">
                <a:cs typeface="B Nazanin" panose="00000400000000000000" pitchFamily="2" charset="-78"/>
              </a:defRPr>
            </a:lvl2pPr>
            <a:lvl3pPr>
              <a:defRPr b="1">
                <a:cs typeface="B Nazanin" panose="00000400000000000000" pitchFamily="2" charset="-78"/>
              </a:defRPr>
            </a:lvl3pPr>
            <a:lvl4pPr>
              <a:defRPr b="1">
                <a:cs typeface="B Nazanin" panose="00000400000000000000" pitchFamily="2" charset="-78"/>
              </a:defRPr>
            </a:lvl4pPr>
            <a:lvl5pPr>
              <a:defRPr b="1">
                <a:cs typeface="B Nazanin" panose="00000400000000000000" pitchFamily="2" charset="-7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11"/>
          <p:cNvSpPr/>
          <p:nvPr userDrawn="1"/>
        </p:nvSpPr>
        <p:spPr bwMode="auto">
          <a:xfrm flipV="1">
            <a:off x="156125" y="6130439"/>
            <a:ext cx="103767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0" name="Slide Number Placeholder 5"/>
          <p:cNvSpPr>
            <a:spLocks noGrp="1"/>
          </p:cNvSpPr>
          <p:nvPr>
            <p:ph type="sldNum" sz="quarter" idx="12"/>
          </p:nvPr>
        </p:nvSpPr>
        <p:spPr>
          <a:xfrm>
            <a:off x="239717" y="6201525"/>
            <a:ext cx="779767" cy="365125"/>
          </a:xfrm>
        </p:spPr>
        <p:txBody>
          <a:bodyPr/>
          <a:lstStyle>
            <a:lvl1pPr algn="ctr" rtl="1">
              <a:defRPr>
                <a:solidFill>
                  <a:schemeClr val="bg1">
                    <a:lumMod val="95000"/>
                  </a:schemeClr>
                </a:solidFill>
                <a:cs typeface="B Nazanin" panose="00000400000000000000" pitchFamily="2" charset="-78"/>
              </a:defRPr>
            </a:lvl1pPr>
          </a:lstStyle>
          <a:p>
            <a:fld id="{C96E8811-89D5-4AEF-8255-8077F73066DA}" type="slidenum">
              <a:rPr lang="en-US" smtClean="0">
                <a:solidFill>
                  <a:prstClr val="white">
                    <a:lumMod val="95000"/>
                  </a:prstClr>
                </a:solidFill>
              </a:rPr>
              <a:pPr/>
              <a:t>‹#›</a:t>
            </a:fld>
            <a:endParaRPr lang="en-US" dirty="0">
              <a:solidFill>
                <a:prstClr val="white">
                  <a:lumMod val="95000"/>
                </a:prstClr>
              </a:solidFill>
            </a:endParaRPr>
          </a:p>
        </p:txBody>
      </p:sp>
      <p:pic>
        <p:nvPicPr>
          <p:cNvPr id="11" name="Picture 10"/>
          <p:cNvPicPr>
            <a:picLocks noChangeAspect="1"/>
          </p:cNvPicPr>
          <p:nvPr userDrawn="1"/>
        </p:nvPicPr>
        <p:blipFill rotWithShape="1">
          <a:blip r:embed="rId2">
            <a:clrChange>
              <a:clrFrom>
                <a:srgbClr val="13171A"/>
              </a:clrFrom>
              <a:clrTo>
                <a:srgbClr val="13171A">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10948" t="8549" r="12622"/>
          <a:stretch/>
        </p:blipFill>
        <p:spPr>
          <a:xfrm>
            <a:off x="1757353" y="69935"/>
            <a:ext cx="706448" cy="679367"/>
          </a:xfrm>
          <a:prstGeom prst="rect">
            <a:avLst/>
          </a:prstGeom>
          <a:solidFill>
            <a:schemeClr val="accent4">
              <a:lumMod val="50000"/>
              <a:alpha val="73000"/>
            </a:schemeClr>
          </a:solidFill>
        </p:spPr>
      </p:pic>
      <p:sp>
        <p:nvSpPr>
          <p:cNvPr id="12" name="TextBox 11"/>
          <p:cNvSpPr txBox="1"/>
          <p:nvPr userDrawn="1"/>
        </p:nvSpPr>
        <p:spPr>
          <a:xfrm>
            <a:off x="177803" y="63503"/>
            <a:ext cx="1566852" cy="646331"/>
          </a:xfrm>
          <a:prstGeom prst="rect">
            <a:avLst/>
          </a:prstGeom>
          <a:solidFill>
            <a:schemeClr val="bg2">
              <a:lumMod val="25000"/>
            </a:schemeClr>
          </a:solidFill>
        </p:spPr>
        <p:txBody>
          <a:bodyPr wrap="square" rtlCol="0">
            <a:spAutoFit/>
          </a:bodyPr>
          <a:lstStyle/>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دانشگاه علوم پزشکی تهران</a:t>
            </a:r>
          </a:p>
          <a:p>
            <a:pPr algn="ctr" rtl="1">
              <a:lnSpc>
                <a:spcPct val="150000"/>
              </a:lnSpc>
            </a:pPr>
            <a:r>
              <a:rPr lang="fa-IR" sz="1200" dirty="0">
                <a:solidFill>
                  <a:prstClr val="white"/>
                </a:solidFill>
                <a:latin typeface="IranNastaliq" panose="02020505000000020003" pitchFamily="18" charset="0"/>
                <a:cs typeface="IranNastaliq" panose="02020505000000020003" pitchFamily="18" charset="0"/>
              </a:rPr>
              <a:t>دانشکده پرستاری و مامایی</a:t>
            </a:r>
            <a:endParaRPr lang="en-US" sz="1200" dirty="0">
              <a:solidFill>
                <a:prstClr val="white"/>
              </a:solidFill>
              <a:latin typeface="IranNastaliq" panose="02020505000000020003" pitchFamily="18" charset="0"/>
              <a:cs typeface="IranNastaliq" panose="02020505000000020003" pitchFamily="18" charset="0"/>
            </a:endParaRPr>
          </a:p>
        </p:txBody>
      </p:sp>
      <p:sp>
        <p:nvSpPr>
          <p:cNvPr id="13" name="Footer Placeholder 4"/>
          <p:cNvSpPr>
            <a:spLocks noGrp="1"/>
          </p:cNvSpPr>
          <p:nvPr>
            <p:ph type="ftr" sz="quarter" idx="11"/>
          </p:nvPr>
        </p:nvSpPr>
        <p:spPr>
          <a:xfrm>
            <a:off x="7597728" y="6227329"/>
            <a:ext cx="3906885" cy="365125"/>
          </a:xfrm>
          <a:solidFill>
            <a:schemeClr val="accent4">
              <a:lumMod val="60000"/>
              <a:lumOff val="40000"/>
            </a:schemeClr>
          </a:solidFill>
        </p:spPr>
        <p:txBody>
          <a:bodyPr/>
          <a:lstStyle>
            <a:lvl1pPr algn="r" rtl="1">
              <a:defRPr sz="1200" b="1">
                <a:solidFill>
                  <a:schemeClr val="bg2">
                    <a:lumMod val="10000"/>
                  </a:schemeClr>
                </a:solidFill>
                <a:latin typeface="IranNastaliq" panose="02020505000000020003" pitchFamily="18" charset="0"/>
                <a:cs typeface="IranNastaliq" panose="02020505000000020003" pitchFamily="18" charset="0"/>
              </a:defRPr>
            </a:lvl1pPr>
          </a:lstStyle>
          <a:p>
            <a:endParaRPr lang="en-US" dirty="0">
              <a:solidFill>
                <a:srgbClr val="E3EACF">
                  <a:lumMod val="10000"/>
                </a:srgbClr>
              </a:solidFill>
            </a:endParaRPr>
          </a:p>
        </p:txBody>
      </p:sp>
      <p:pic>
        <p:nvPicPr>
          <p:cNvPr id="14" name="Picture 2" descr="I:\Untitled.tif"/>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6000"/>
                    </a14:imgEffect>
                    <a14:imgEffect>
                      <a14:brightnessContrast bright="14000" contrast="-16000"/>
                    </a14:imgEffect>
                  </a14:imgLayer>
                </a14:imgProps>
              </a:ext>
              <a:ext uri="{28A0092B-C50C-407E-A947-70E740481C1C}">
                <a14:useLocalDpi xmlns:a14="http://schemas.microsoft.com/office/drawing/2010/main" val="0"/>
              </a:ext>
            </a:extLst>
          </a:blip>
          <a:srcRect/>
          <a:stretch>
            <a:fillRect/>
          </a:stretch>
        </p:blipFill>
        <p:spPr bwMode="auto">
          <a:xfrm>
            <a:off x="236537" y="764292"/>
            <a:ext cx="2070353" cy="2880911"/>
          </a:xfrm>
          <a:prstGeom prst="rect">
            <a:avLst/>
          </a:prstGeom>
          <a:ln>
            <a:noFill/>
          </a:ln>
          <a:effectLst>
            <a:glow>
              <a:schemeClr val="accent1">
                <a:alpha val="43000"/>
              </a:schemeClr>
            </a:glow>
            <a:reflection endPos="0" dir="5400000" sy="-100000" algn="bl" rotWithShape="0"/>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9322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00238A-476B-431B-B956-5CDAFB518222}"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1563363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00238A-476B-431B-B956-5CDAFB518222}"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67315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00238A-476B-431B-B956-5CDAFB518222}"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373932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0238A-476B-431B-B956-5CDAFB518222}"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374069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00238A-476B-431B-B956-5CDAFB518222}"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140826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00238A-476B-431B-B956-5CDAFB518222}"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B77E4-77F0-434E-8D04-ECF42BFCC73C}" type="slidenum">
              <a:rPr lang="en-US" smtClean="0"/>
              <a:t>‹#›</a:t>
            </a:fld>
            <a:endParaRPr lang="en-US"/>
          </a:p>
        </p:txBody>
      </p:sp>
    </p:spTree>
    <p:extLst>
      <p:ext uri="{BB962C8B-B14F-4D97-AF65-F5344CB8AC3E}">
        <p14:creationId xmlns:p14="http://schemas.microsoft.com/office/powerpoint/2010/main" val="342299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00238A-476B-431B-B956-5CDAFB518222}" type="datetimeFigureOut">
              <a:rPr lang="en-US" smtClean="0"/>
              <a:t>10/5/2022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8B77E4-77F0-434E-8D04-ECF42BFCC73C}" type="slidenum">
              <a:rPr lang="en-US" smtClean="0"/>
              <a:t>‹#›</a:t>
            </a:fld>
            <a:endParaRPr lang="en-US"/>
          </a:p>
        </p:txBody>
      </p:sp>
    </p:spTree>
    <p:extLst>
      <p:ext uri="{BB962C8B-B14F-4D97-AF65-F5344CB8AC3E}">
        <p14:creationId xmlns:p14="http://schemas.microsoft.com/office/powerpoint/2010/main" val="43409192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5"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9" y="624110"/>
            <a:ext cx="8911687" cy="128089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2589217" y="6135811"/>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7" y="787785"/>
            <a:ext cx="779767" cy="365125"/>
          </a:xfrm>
          <a:prstGeom prst="rect">
            <a:avLst/>
          </a:prstGeom>
        </p:spPr>
        <p:txBody>
          <a:bodyPr vert="horz" lIns="91440" tIns="45720" rIns="91440" bIns="45720" rtlCol="0" anchor="ctr"/>
          <a:lstStyle>
            <a:lvl1pPr algn="r">
              <a:defRPr sz="2000">
                <a:solidFill>
                  <a:srgbClr val="FEFFFF"/>
                </a:solidFill>
              </a:defRPr>
            </a:lvl1pPr>
          </a:lstStyle>
          <a:p>
            <a:fld id="{C96E8811-89D5-4AEF-8255-8077F73066DA}" type="slidenum">
              <a:rPr lang="en-US" smtClean="0"/>
              <a:pPr/>
              <a:t>‹#›</a:t>
            </a:fld>
            <a:endParaRPr lang="en-US"/>
          </a:p>
        </p:txBody>
      </p:sp>
    </p:spTree>
    <p:extLst>
      <p:ext uri="{BB962C8B-B14F-4D97-AF65-F5344CB8AC3E}">
        <p14:creationId xmlns:p14="http://schemas.microsoft.com/office/powerpoint/2010/main" val="340528712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transition spd="slow">
    <p:wipe dir="r"/>
  </p:transition>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nlinelibrary.wiley.com/doi/full/10.1111/inr.12791#inr12791-bib-004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nlinelibrary.wiley.com/doi/full/10.1111/inr.12791#inr12791-bib-004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onlinelibrary.wiley.com/doi/full/10.1111/inr.12791#inr12791-bib-0013"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rgbClr val="0070C0"/>
                </a:solidFill>
                <a:effectLst>
                  <a:innerShdw blurRad="63500" dist="50800" dir="16200000">
                    <a:prstClr val="black">
                      <a:alpha val="50000"/>
                    </a:prstClr>
                  </a:innerShdw>
                </a:effectLst>
                <a:latin typeface="Arial Black" panose="020B0A04020102020204" pitchFamily="34" charset="0"/>
              </a:rPr>
              <a:t>International Collaborations in Nursing Research</a:t>
            </a:r>
            <a:endParaRPr lang="en-US" dirty="0"/>
          </a:p>
        </p:txBody>
      </p:sp>
      <p:sp>
        <p:nvSpPr>
          <p:cNvPr id="6" name="Subtitle 5"/>
          <p:cNvSpPr>
            <a:spLocks noGrp="1"/>
          </p:cNvSpPr>
          <p:nvPr>
            <p:ph type="subTitle" idx="1"/>
          </p:nvPr>
        </p:nvSpPr>
        <p:spPr>
          <a:xfrm>
            <a:off x="2681210" y="3080825"/>
            <a:ext cx="8598323" cy="2911417"/>
          </a:xfrm>
        </p:spPr>
        <p:txBody>
          <a:bodyPr>
            <a:normAutofit/>
          </a:bodyPr>
          <a:lstStyle/>
          <a:p>
            <a:r>
              <a:rPr lang="en-US" b="1" dirty="0"/>
              <a:t>Reza Negarandeh</a:t>
            </a:r>
          </a:p>
          <a:p>
            <a:r>
              <a:rPr lang="en-US" dirty="0"/>
              <a:t>Professor at School of Nursing &amp; Midwifery, Tehran University of Medical Sciences, Tehran, Iran</a:t>
            </a:r>
          </a:p>
          <a:p>
            <a:r>
              <a:rPr lang="en-US" dirty="0"/>
              <a:t>Head of Nursing &amp; Midwifery care research center </a:t>
            </a:r>
          </a:p>
          <a:p>
            <a:r>
              <a:rPr lang="en-US" dirty="0"/>
              <a:t>Editor-in-chief, Nursing Practice Today</a:t>
            </a:r>
          </a:p>
          <a:p>
            <a:r>
              <a:rPr lang="en-US" b="1" dirty="0"/>
              <a:t>rnegarandeh@tums.ac.ir</a:t>
            </a:r>
          </a:p>
          <a:p>
            <a:endParaRPr lang="en-US" dirty="0"/>
          </a:p>
        </p:txBody>
      </p:sp>
    </p:spTree>
    <p:extLst>
      <p:ext uri="{BB962C8B-B14F-4D97-AF65-F5344CB8AC3E}">
        <p14:creationId xmlns:p14="http://schemas.microsoft.com/office/powerpoint/2010/main" val="3400733130"/>
      </p:ext>
    </p:extLst>
  </p:cSld>
  <p:clrMapOvr>
    <a:masterClrMapping/>
  </p:clrMapOvr>
  <p:transition spd="slow" advTm="11818">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28601"/>
            <a:ext cx="10018713" cy="1019908"/>
          </a:xfrm>
        </p:spPr>
        <p:txBody>
          <a:bodyPr>
            <a:noAutofit/>
          </a:bodyPr>
          <a:lstStyle/>
          <a:p>
            <a:r>
              <a:rPr lang="en-US" dirty="0">
                <a:solidFill>
                  <a:srgbClr val="0070C0"/>
                </a:solidFill>
                <a:effectLst>
                  <a:innerShdw blurRad="63500" dist="50800" dir="16200000">
                    <a:prstClr val="black">
                      <a:alpha val="50000"/>
                    </a:prstClr>
                  </a:innerShdw>
                </a:effectLst>
                <a:latin typeface="Corbel" panose="020B0503020204020204" pitchFamily="34" charset="0"/>
              </a:rPr>
              <a:t>NURSING RESEARCH DEVELOPMENT</a:t>
            </a:r>
          </a:p>
        </p:txBody>
      </p:sp>
      <p:sp>
        <p:nvSpPr>
          <p:cNvPr id="3" name="Content Placeholder 2"/>
          <p:cNvSpPr>
            <a:spLocks noGrp="1"/>
          </p:cNvSpPr>
          <p:nvPr>
            <p:ph idx="1"/>
          </p:nvPr>
        </p:nvSpPr>
        <p:spPr>
          <a:xfrm>
            <a:off x="1484310" y="1186962"/>
            <a:ext cx="10165498" cy="5275383"/>
          </a:xfrm>
        </p:spPr>
        <p:txBody>
          <a:bodyPr>
            <a:noAutofit/>
          </a:bodyPr>
          <a:lstStyle/>
          <a:p>
            <a:r>
              <a:rPr lang="en-US" dirty="0"/>
              <a:t>In 1859, Nightingale used the battlefield hospitals of the Crimean War as her research laboratory, using an epidemiological process to describe the morbidity and mortality of sick and injured soldiers. Her pioneering epidemiological research and statistical methodology (documenting the relationship between the environment and health status of soldiers) was the hallmark of scientific investigation in nursing.</a:t>
            </a:r>
          </a:p>
          <a:p>
            <a:r>
              <a:rPr lang="en-US" dirty="0"/>
              <a:t>It was not until the 1980s that nursing devoted a sizeable portion of its research effort to recognize the interplay between behavior and rehabilitation or recovery from illness. </a:t>
            </a:r>
          </a:p>
          <a:p>
            <a:r>
              <a:rPr lang="en-US" dirty="0"/>
              <a:t>During the 1990s nurses increasingly used qualitative research methods, such as phenomenology and ethnography, to explain complex human phenomena. </a:t>
            </a:r>
          </a:p>
        </p:txBody>
      </p:sp>
    </p:spTree>
    <p:extLst>
      <p:ext uri="{BB962C8B-B14F-4D97-AF65-F5344CB8AC3E}">
        <p14:creationId xmlns:p14="http://schemas.microsoft.com/office/powerpoint/2010/main" val="118453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650631"/>
          </a:xfrm>
        </p:spPr>
        <p:txBody>
          <a:bodyPr>
            <a:normAutofit fontScale="90000"/>
          </a:bodyPr>
          <a:lstStyle/>
          <a:p>
            <a:r>
              <a:rPr lang="en-US" dirty="0">
                <a:solidFill>
                  <a:srgbClr val="0070C0"/>
                </a:solidFill>
                <a:effectLst>
                  <a:innerShdw blurRad="63500" dist="50800" dir="16200000">
                    <a:prstClr val="black">
                      <a:alpha val="50000"/>
                    </a:prstClr>
                  </a:innerShdw>
                </a:effectLst>
                <a:latin typeface="Corbel" panose="020B0503020204020204" pitchFamily="34" charset="0"/>
              </a:rPr>
              <a:t>Research utilization</a:t>
            </a:r>
          </a:p>
        </p:txBody>
      </p:sp>
      <p:sp>
        <p:nvSpPr>
          <p:cNvPr id="3" name="Content Placeholder 2"/>
          <p:cNvSpPr>
            <a:spLocks noGrp="1"/>
          </p:cNvSpPr>
          <p:nvPr>
            <p:ph idx="1"/>
          </p:nvPr>
        </p:nvSpPr>
        <p:spPr>
          <a:xfrm>
            <a:off x="1484310" y="1450731"/>
            <a:ext cx="10018713" cy="4800600"/>
          </a:xfrm>
        </p:spPr>
        <p:txBody>
          <a:bodyPr>
            <a:normAutofit/>
          </a:bodyPr>
          <a:lstStyle/>
          <a:p>
            <a:r>
              <a:rPr lang="en-US" dirty="0"/>
              <a:t>The conduct of research is not the end, but rather a means through which practice is improved by utilizing research findings. </a:t>
            </a:r>
          </a:p>
          <a:p>
            <a:r>
              <a:rPr lang="en-US" dirty="0"/>
              <a:t>Research utilization is the process of conveying and applying research-based knowledge to impact or change existing practices in the health care system. </a:t>
            </a:r>
          </a:p>
          <a:p>
            <a:r>
              <a:rPr lang="en-US" dirty="0"/>
              <a:t>The primary components of research utilization involve summarizing knowledge generated through research; imparting the research knowledge to nurses, other health professionals, policymakers, and consumers of health care; and accomplishing desired outcomes for patients, their families, and health care providers and agencies.</a:t>
            </a:r>
          </a:p>
        </p:txBody>
      </p:sp>
    </p:spTree>
    <p:extLst>
      <p:ext uri="{BB962C8B-B14F-4D97-AF65-F5344CB8AC3E}">
        <p14:creationId xmlns:p14="http://schemas.microsoft.com/office/powerpoint/2010/main" val="168706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19908"/>
          </a:xfrm>
        </p:spPr>
        <p:txBody>
          <a:bodyPr>
            <a:normAutofit/>
          </a:bodyPr>
          <a:lstStyle/>
          <a:p>
            <a:r>
              <a:rPr lang="en-US" sz="3600" dirty="0">
                <a:solidFill>
                  <a:srgbClr val="0070C0"/>
                </a:solidFill>
                <a:effectLst>
                  <a:innerShdw blurRad="63500" dist="50800" dir="16200000">
                    <a:prstClr val="black">
                      <a:alpha val="50000"/>
                    </a:prstClr>
                  </a:innerShdw>
                </a:effectLst>
                <a:latin typeface="Corbel" panose="020B0503020204020204" pitchFamily="34" charset="0"/>
              </a:rPr>
              <a:t>Evidence-based practice</a:t>
            </a:r>
          </a:p>
        </p:txBody>
      </p:sp>
      <p:sp>
        <p:nvSpPr>
          <p:cNvPr id="3" name="Content Placeholder 2"/>
          <p:cNvSpPr>
            <a:spLocks noGrp="1"/>
          </p:cNvSpPr>
          <p:nvPr>
            <p:ph idx="1"/>
          </p:nvPr>
        </p:nvSpPr>
        <p:spPr>
          <a:xfrm>
            <a:off x="1484311" y="1705709"/>
            <a:ext cx="10018713" cy="4466490"/>
          </a:xfrm>
        </p:spPr>
        <p:txBody>
          <a:bodyPr>
            <a:normAutofit/>
          </a:bodyPr>
          <a:lstStyle/>
          <a:p>
            <a:r>
              <a:rPr lang="en-US" sz="3600" dirty="0"/>
              <a:t>An important trend is the use of research findings to serve as the basis for treatment decision making called evidence-based practice. </a:t>
            </a:r>
          </a:p>
          <a:p>
            <a:r>
              <a:rPr lang="en-US" sz="3600" dirty="0"/>
              <a:t>Using this process, a question involving treatment is developed, and determination of the adequacy of current research is made.</a:t>
            </a:r>
          </a:p>
        </p:txBody>
      </p:sp>
    </p:spTree>
    <p:extLst>
      <p:ext uri="{BB962C8B-B14F-4D97-AF65-F5344CB8AC3E}">
        <p14:creationId xmlns:p14="http://schemas.microsoft.com/office/powerpoint/2010/main" val="764685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791308"/>
          </a:xfrm>
        </p:spPr>
        <p:txBody>
          <a:bodyPr>
            <a:normAutofit/>
          </a:bodyPr>
          <a:lstStyle/>
          <a:p>
            <a:r>
              <a:rPr lang="en-US" altLang="en-US" sz="3600" dirty="0">
                <a:solidFill>
                  <a:srgbClr val="0070C0"/>
                </a:solidFill>
                <a:effectLst>
                  <a:innerShdw blurRad="63500" dist="50800" dir="16200000">
                    <a:prstClr val="black">
                      <a:alpha val="50000"/>
                    </a:prstClr>
                  </a:innerShdw>
                </a:effectLst>
                <a:latin typeface="Corbel" panose="020B0503020204020204" pitchFamily="34" charset="0"/>
              </a:rPr>
              <a:t>Directions for Research</a:t>
            </a:r>
            <a:endParaRPr lang="en-US" sz="3600" dirty="0">
              <a:solidFill>
                <a:srgbClr val="0070C0"/>
              </a:solidFill>
              <a:effectLst>
                <a:innerShdw blurRad="63500" dist="50800" dir="16200000">
                  <a:prstClr val="black">
                    <a:alpha val="50000"/>
                  </a:prstClr>
                </a:innerShdw>
              </a:effectLst>
              <a:latin typeface="Corbel" panose="020B0503020204020204" pitchFamily="34" charset="0"/>
            </a:endParaRPr>
          </a:p>
        </p:txBody>
      </p:sp>
      <p:sp>
        <p:nvSpPr>
          <p:cNvPr id="3" name="Content Placeholder 2"/>
          <p:cNvSpPr>
            <a:spLocks noGrp="1"/>
          </p:cNvSpPr>
          <p:nvPr>
            <p:ph idx="1"/>
          </p:nvPr>
        </p:nvSpPr>
        <p:spPr>
          <a:xfrm>
            <a:off x="1563440" y="1617785"/>
            <a:ext cx="10018713" cy="5125915"/>
          </a:xfrm>
        </p:spPr>
        <p:txBody>
          <a:bodyPr>
            <a:noAutofit/>
          </a:bodyPr>
          <a:lstStyle/>
          <a:p>
            <a:pPr marL="0" lvl="0" indent="0" defTabSz="914400" eaLnBrk="0" fontAlgn="base" hangingPunct="0">
              <a:spcBef>
                <a:spcPts val="0"/>
              </a:spcBef>
              <a:spcAft>
                <a:spcPts val="1200"/>
              </a:spcAft>
              <a:buClrTx/>
              <a:buSzTx/>
              <a:buNone/>
            </a:pPr>
            <a:r>
              <a:rPr lang="en-US" altLang="en-US" sz="2000" b="1" dirty="0">
                <a:latin typeface="Arial" panose="020B0604020202020204" pitchFamily="34" charset="0"/>
                <a:cs typeface="Arial" panose="020B0604020202020204" pitchFamily="34" charset="0"/>
              </a:rPr>
              <a:t>Nurses found that if they want to have a evidence-based practice, they should be follow these research priorities:</a:t>
            </a:r>
            <a:endParaRPr lang="en-US" altLang="en-US" sz="1200" dirty="0"/>
          </a:p>
          <a:p>
            <a:pPr marL="457200" lvl="1" indent="0" defTabSz="914400" eaLnBrk="0" fontAlgn="base" hangingPunct="0">
              <a:lnSpc>
                <a:spcPct val="150000"/>
              </a:lnSpc>
              <a:spcBef>
                <a:spcPct val="0"/>
              </a:spcBef>
              <a:spcAft>
                <a:spcPct val="0"/>
              </a:spcAft>
              <a:buClrTx/>
              <a:buSzTx/>
              <a:buNone/>
            </a:pPr>
            <a:r>
              <a:rPr lang="en-US" altLang="en-US" sz="1800" dirty="0">
                <a:solidFill>
                  <a:srgbClr val="000000"/>
                </a:solidFill>
                <a:latin typeface="Times New Roman" panose="02020603050405020304" pitchFamily="18" charset="0"/>
                <a:cs typeface="Times New Roman" panose="02020603050405020304" pitchFamily="18" charset="0"/>
              </a:rPr>
              <a:t>1. Promoting health, well-being, and competency for self-care among all age groups;</a:t>
            </a:r>
          </a:p>
          <a:p>
            <a:pPr marL="457200" lvl="1" indent="0" defTabSz="914400" eaLnBrk="0" fontAlgn="base" hangingPunct="0">
              <a:lnSpc>
                <a:spcPct val="150000"/>
              </a:lnSpc>
              <a:spcBef>
                <a:spcPct val="0"/>
              </a:spcBef>
              <a:spcAft>
                <a:spcPct val="0"/>
              </a:spcAft>
              <a:buClrTx/>
              <a:buSzTx/>
              <a:buNone/>
            </a:pPr>
            <a:r>
              <a:rPr lang="en-US" altLang="en-US" sz="1800" dirty="0">
                <a:solidFill>
                  <a:srgbClr val="000000"/>
                </a:solidFill>
                <a:latin typeface="Times New Roman" panose="02020603050405020304" pitchFamily="18" charset="0"/>
                <a:cs typeface="Times New Roman" panose="02020603050405020304" pitchFamily="18" charset="0"/>
              </a:rPr>
              <a:t>2. Preventing health problems throughout the life span that have the potential to reduce productivity and satisfaction;</a:t>
            </a:r>
          </a:p>
          <a:p>
            <a:pPr marL="457200" lvl="1" indent="0" defTabSz="914400" eaLnBrk="0" fontAlgn="base" hangingPunct="0">
              <a:lnSpc>
                <a:spcPct val="150000"/>
              </a:lnSpc>
              <a:spcBef>
                <a:spcPct val="0"/>
              </a:spcBef>
              <a:spcAft>
                <a:spcPct val="0"/>
              </a:spcAft>
              <a:buClrTx/>
              <a:buSzTx/>
              <a:buNone/>
            </a:pPr>
            <a:r>
              <a:rPr lang="en-US" altLang="en-US" sz="1800" dirty="0">
                <a:solidFill>
                  <a:srgbClr val="000000"/>
                </a:solidFill>
                <a:latin typeface="Times New Roman" panose="02020603050405020304" pitchFamily="18" charset="0"/>
                <a:cs typeface="Times New Roman" panose="02020603050405020304" pitchFamily="18" charset="0"/>
              </a:rPr>
              <a:t>3. Decreasing the negative impact of health problems on coping abilities, productivity, and life satisfaction of individuals and families;</a:t>
            </a:r>
          </a:p>
          <a:p>
            <a:pPr marL="457200" lvl="1" indent="0" defTabSz="914400" eaLnBrk="0" fontAlgn="base" hangingPunct="0">
              <a:lnSpc>
                <a:spcPct val="150000"/>
              </a:lnSpc>
              <a:spcBef>
                <a:spcPct val="0"/>
              </a:spcBef>
              <a:spcAft>
                <a:spcPct val="0"/>
              </a:spcAft>
              <a:buClrTx/>
              <a:buSzTx/>
              <a:buNone/>
            </a:pPr>
            <a:r>
              <a:rPr lang="en-US" altLang="en-US" sz="1800" dirty="0">
                <a:solidFill>
                  <a:srgbClr val="000000"/>
                </a:solidFill>
                <a:latin typeface="Times New Roman" panose="02020603050405020304" pitchFamily="18" charset="0"/>
                <a:cs typeface="Times New Roman" panose="02020603050405020304" pitchFamily="18" charset="0"/>
              </a:rPr>
              <a:t>4. Ensuring that the care needs of particularly vulnerable groups are met through appropriate strategies;</a:t>
            </a:r>
          </a:p>
          <a:p>
            <a:pPr marL="457200" lvl="1" indent="0" defTabSz="914400" eaLnBrk="0" fontAlgn="base" hangingPunct="0">
              <a:lnSpc>
                <a:spcPct val="150000"/>
              </a:lnSpc>
              <a:spcBef>
                <a:spcPct val="0"/>
              </a:spcBef>
              <a:spcAft>
                <a:spcPct val="0"/>
              </a:spcAft>
              <a:buClrTx/>
              <a:buSzTx/>
              <a:buNone/>
            </a:pPr>
            <a:r>
              <a:rPr lang="en-US" altLang="en-US" sz="1800" dirty="0">
                <a:solidFill>
                  <a:srgbClr val="000000"/>
                </a:solidFill>
                <a:latin typeface="Times New Roman" panose="02020603050405020304" pitchFamily="18" charset="0"/>
                <a:cs typeface="Times New Roman" panose="02020603050405020304" pitchFamily="18" charset="0"/>
              </a:rPr>
              <a:t>5. Designing and developing health care systems that are cost-effective in meeting the nursing needs of the population.</a:t>
            </a:r>
          </a:p>
        </p:txBody>
      </p:sp>
    </p:spTree>
    <p:extLst>
      <p:ext uri="{BB962C8B-B14F-4D97-AF65-F5344CB8AC3E}">
        <p14:creationId xmlns:p14="http://schemas.microsoft.com/office/powerpoint/2010/main" val="3311728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71" y="348765"/>
            <a:ext cx="10537041" cy="1297156"/>
          </a:xfrm>
        </p:spPr>
        <p:txBody>
          <a:bodyPr>
            <a:normAutofit/>
          </a:bodyPr>
          <a:lstStyle/>
          <a:p>
            <a:r>
              <a:rPr lang="en-US" sz="3200" dirty="0">
                <a:solidFill>
                  <a:srgbClr val="0070C0"/>
                </a:solidFill>
                <a:effectLst>
                  <a:innerShdw blurRad="63500" dist="50800" dir="16200000">
                    <a:prstClr val="black">
                      <a:alpha val="50000"/>
                    </a:prstClr>
                  </a:innerShdw>
                </a:effectLst>
                <a:latin typeface="Corbel" panose="020B0503020204020204" pitchFamily="34" charset="0"/>
              </a:rPr>
              <a:t>Nursing research advancement is due to many factors: </a:t>
            </a:r>
          </a:p>
        </p:txBody>
      </p:sp>
      <p:sp>
        <p:nvSpPr>
          <p:cNvPr id="3" name="Content Placeholder 2"/>
          <p:cNvSpPr>
            <a:spLocks noGrp="1"/>
          </p:cNvSpPr>
          <p:nvPr>
            <p:ph idx="1"/>
          </p:nvPr>
        </p:nvSpPr>
        <p:spPr>
          <a:xfrm>
            <a:off x="1111349" y="1448972"/>
            <a:ext cx="10396364" cy="5060264"/>
          </a:xfrm>
        </p:spPr>
        <p:txBody>
          <a:bodyPr/>
          <a:lstStyle/>
          <a:p>
            <a:pPr>
              <a:lnSpc>
                <a:spcPct val="150000"/>
              </a:lnSpc>
            </a:pPr>
            <a:r>
              <a:rPr lang="en-US" sz="2800" dirty="0"/>
              <a:t>an increase in the number of nurses with advanced academic preparation,</a:t>
            </a:r>
          </a:p>
          <a:p>
            <a:pPr>
              <a:lnSpc>
                <a:spcPct val="150000"/>
              </a:lnSpc>
            </a:pPr>
            <a:r>
              <a:rPr lang="en-US" sz="2800" dirty="0"/>
              <a:t> the establishment of vehicles for dissemination of nursing research, </a:t>
            </a:r>
          </a:p>
          <a:p>
            <a:pPr>
              <a:lnSpc>
                <a:spcPct val="150000"/>
              </a:lnSpc>
            </a:pPr>
            <a:r>
              <a:rPr lang="en-US" sz="2800" dirty="0"/>
              <a:t>funding and support for nursing research,</a:t>
            </a:r>
          </a:p>
          <a:p>
            <a:pPr>
              <a:lnSpc>
                <a:spcPct val="150000"/>
              </a:lnSpc>
            </a:pPr>
            <a:r>
              <a:rPr lang="en-US" sz="2800" dirty="0"/>
              <a:t>the upgrading of research skills in faculty and students. </a:t>
            </a:r>
            <a:endParaRPr lang="en-US" dirty="0"/>
          </a:p>
        </p:txBody>
      </p:sp>
    </p:spTree>
    <p:extLst>
      <p:ext uri="{BB962C8B-B14F-4D97-AF65-F5344CB8AC3E}">
        <p14:creationId xmlns:p14="http://schemas.microsoft.com/office/powerpoint/2010/main" val="119418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988" y="189914"/>
            <a:ext cx="9793289" cy="1264920"/>
          </a:xfrm>
        </p:spPr>
        <p:txBody>
          <a:bodyPr>
            <a:normAutofit/>
          </a:bodyPr>
          <a:lstStyle/>
          <a:p>
            <a:r>
              <a:rPr lang="en-US" sz="3600" dirty="0">
                <a:solidFill>
                  <a:srgbClr val="0070C0"/>
                </a:solidFill>
                <a:effectLst>
                  <a:innerShdw blurRad="63500" dist="50800" dir="16200000">
                    <a:prstClr val="black">
                      <a:alpha val="50000"/>
                    </a:prstClr>
                  </a:innerShdw>
                </a:effectLst>
                <a:latin typeface="Corbel" panose="020B0503020204020204" pitchFamily="34" charset="0"/>
              </a:rPr>
              <a:t>An increase in the number of nurses with advanced academic preparation</a:t>
            </a:r>
          </a:p>
        </p:txBody>
      </p:sp>
      <p:sp>
        <p:nvSpPr>
          <p:cNvPr id="3" name="Content Placeholder 2"/>
          <p:cNvSpPr>
            <a:spLocks noGrp="1"/>
          </p:cNvSpPr>
          <p:nvPr>
            <p:ph idx="1"/>
          </p:nvPr>
        </p:nvSpPr>
        <p:spPr>
          <a:xfrm>
            <a:off x="1484310" y="1631853"/>
            <a:ext cx="10121536" cy="5036234"/>
          </a:xfrm>
        </p:spPr>
        <p:txBody>
          <a:bodyPr>
            <a:normAutofit/>
          </a:bodyPr>
          <a:lstStyle/>
          <a:p>
            <a:r>
              <a:rPr lang="en-US" sz="1800" dirty="0"/>
              <a:t>Early nursing education took place in hospital training programs (nursing diploma). </a:t>
            </a:r>
            <a:r>
              <a:rPr lang="en-US" sz="1800" dirty="0">
                <a:solidFill>
                  <a:srgbClr val="FF0000"/>
                </a:solidFill>
              </a:rPr>
              <a:t>In Iran since 1915.</a:t>
            </a:r>
          </a:p>
          <a:p>
            <a:r>
              <a:rPr lang="en-US" sz="1800" dirty="0"/>
              <a:t>In 1915, nursing’s educational accrediting body, the National League for Nursing (NLN) called for university-level education.  </a:t>
            </a:r>
            <a:r>
              <a:rPr lang="en-US" sz="1800" dirty="0">
                <a:solidFill>
                  <a:srgbClr val="FF0000"/>
                </a:solidFill>
              </a:rPr>
              <a:t>In Iran this is occurred after the mid of 1900.</a:t>
            </a:r>
          </a:p>
          <a:p>
            <a:r>
              <a:rPr lang="en-US" sz="1800" dirty="0"/>
              <a:t>Baccalaureate programs in nursing emerged in 1923 at Yale University and Western Reserve University, but the majority of nursing education took place in hospital-based diploma programs.  </a:t>
            </a:r>
            <a:r>
              <a:rPr lang="en-US" sz="1800" dirty="0">
                <a:solidFill>
                  <a:srgbClr val="FF0000"/>
                </a:solidFill>
              </a:rPr>
              <a:t>This degree in Iran was established in 1963.</a:t>
            </a:r>
          </a:p>
          <a:p>
            <a:r>
              <a:rPr lang="en-US" sz="1800" dirty="0"/>
              <a:t>For many years, the Master’s degree was considered the terminal degree in nursing. </a:t>
            </a:r>
            <a:r>
              <a:rPr lang="en-US" sz="1800" dirty="0">
                <a:solidFill>
                  <a:srgbClr val="FF0000"/>
                </a:solidFill>
              </a:rPr>
              <a:t>In Iran until 1994. </a:t>
            </a:r>
          </a:p>
          <a:p>
            <a:r>
              <a:rPr lang="en-US" sz="1800" dirty="0"/>
              <a:t>The number of doctoral programs in nursing has increased from zero in the 1950s to over 65 institutions, three-fourths of which are academic doctorates (PhD) that prepare graduates for a lifetime of scholarship and research.</a:t>
            </a:r>
          </a:p>
          <a:p>
            <a:r>
              <a:rPr lang="en-US" sz="1800" dirty="0"/>
              <a:t>More recently, nurses in academic settings have been encouraged to obtain postdoctoral research training</a:t>
            </a:r>
          </a:p>
          <a:p>
            <a:r>
              <a:rPr lang="en-US" sz="1800" dirty="0"/>
              <a:t>Academically educated nurses can adopt broader responsibilities in the research of health systems (WHO, </a:t>
            </a:r>
            <a:r>
              <a:rPr lang="en-US" sz="1800" b="1" u="sng" dirty="0">
                <a:hlinkClick r:id="rId2"/>
              </a:rPr>
              <a:t>2021</a:t>
            </a:r>
            <a:r>
              <a:rPr lang="en-US" sz="1800" dirty="0"/>
              <a:t>).</a:t>
            </a:r>
          </a:p>
        </p:txBody>
      </p:sp>
    </p:spTree>
    <p:extLst>
      <p:ext uri="{BB962C8B-B14F-4D97-AF65-F5344CB8AC3E}">
        <p14:creationId xmlns:p14="http://schemas.microsoft.com/office/powerpoint/2010/main" val="3016889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70C0"/>
                </a:solidFill>
                <a:effectLst>
                  <a:innerShdw blurRad="63500" dist="50800" dir="16200000">
                    <a:prstClr val="black">
                      <a:alpha val="50000"/>
                    </a:prstClr>
                  </a:innerShdw>
                </a:effectLst>
                <a:latin typeface="Corbel" panose="020B0503020204020204" pitchFamily="34" charset="0"/>
              </a:rPr>
              <a:t>The establishment of vehicles for dissemination of nursing research, </a:t>
            </a:r>
          </a:p>
        </p:txBody>
      </p:sp>
      <p:sp>
        <p:nvSpPr>
          <p:cNvPr id="3" name="Content Placeholder 2"/>
          <p:cNvSpPr>
            <a:spLocks noGrp="1"/>
          </p:cNvSpPr>
          <p:nvPr>
            <p:ph idx="1"/>
          </p:nvPr>
        </p:nvSpPr>
        <p:spPr>
          <a:xfrm>
            <a:off x="1484310" y="2153265"/>
            <a:ext cx="10018713" cy="4219400"/>
          </a:xfrm>
        </p:spPr>
        <p:txBody>
          <a:bodyPr>
            <a:normAutofit/>
          </a:bodyPr>
          <a:lstStyle/>
          <a:p>
            <a:r>
              <a:rPr lang="en-US" dirty="0"/>
              <a:t>The first journal of Nursing Research established in 1952.</a:t>
            </a:r>
          </a:p>
          <a:p>
            <a:r>
              <a:rPr lang="en-US" dirty="0"/>
              <a:t>During the 1950s, regional research conferences were instituted for the first time, and federal support of nursing research began. </a:t>
            </a:r>
          </a:p>
          <a:p>
            <a:r>
              <a:rPr lang="en-US" dirty="0"/>
              <a:t>Several new nursing research journals, including Applied Nursing Research (ANR), were instituted in the late 1980s. </a:t>
            </a:r>
          </a:p>
          <a:p>
            <a:r>
              <a:rPr lang="en-US" dirty="0"/>
              <a:t>Today, there is 179 journals in the subject of general nursing  in SCOPUS. The number of journals which considered nursing articles is about 400 journals.</a:t>
            </a:r>
          </a:p>
        </p:txBody>
      </p:sp>
    </p:spTree>
    <p:extLst>
      <p:ext uri="{BB962C8B-B14F-4D97-AF65-F5344CB8AC3E}">
        <p14:creationId xmlns:p14="http://schemas.microsoft.com/office/powerpoint/2010/main" val="280769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752599"/>
          </a:xfrm>
        </p:spPr>
        <p:txBody>
          <a:bodyPr>
            <a:normAutofit/>
          </a:bodyPr>
          <a:lstStyle/>
          <a:p>
            <a:r>
              <a:rPr lang="en-US" sz="3600" dirty="0">
                <a:solidFill>
                  <a:srgbClr val="0070C0"/>
                </a:solidFill>
                <a:effectLst>
                  <a:innerShdw blurRad="63500" dist="50800" dir="16200000">
                    <a:prstClr val="black">
                      <a:alpha val="50000"/>
                    </a:prstClr>
                  </a:innerShdw>
                </a:effectLst>
                <a:latin typeface="Corbel" panose="020B0503020204020204" pitchFamily="34" charset="0"/>
              </a:rPr>
              <a:t>Funding and support for nursing research</a:t>
            </a:r>
          </a:p>
        </p:txBody>
      </p:sp>
      <p:sp>
        <p:nvSpPr>
          <p:cNvPr id="3" name="Content Placeholder 2"/>
          <p:cNvSpPr>
            <a:spLocks noGrp="1"/>
          </p:cNvSpPr>
          <p:nvPr>
            <p:ph idx="1"/>
          </p:nvPr>
        </p:nvSpPr>
        <p:spPr>
          <a:xfrm>
            <a:off x="1167618" y="1716259"/>
            <a:ext cx="10335405" cy="4712676"/>
          </a:xfrm>
        </p:spPr>
        <p:txBody>
          <a:bodyPr>
            <a:normAutofit/>
          </a:bodyPr>
          <a:lstStyle/>
          <a:p>
            <a:r>
              <a:rPr lang="en-US" dirty="0"/>
              <a:t>Next honor speaker will discuses about the funding.</a:t>
            </a:r>
          </a:p>
          <a:p>
            <a:r>
              <a:rPr lang="en-US" dirty="0"/>
              <a:t>Nursing databases have a particularly significant role in nursing research. </a:t>
            </a:r>
          </a:p>
          <a:p>
            <a:r>
              <a:rPr lang="en-US" dirty="0"/>
              <a:t>Such databases can be used to search topics of interest and to identify areas that are understudied. </a:t>
            </a:r>
          </a:p>
          <a:p>
            <a:r>
              <a:rPr lang="en-US" dirty="0"/>
              <a:t>The Cumulative Index to Nursing and Allied Health Literature (CINAHL) database provides access to thousands of full-text journals relating to nursing; however, several other databases also cover nursing science and research journals, i.e., Cochrane Library, ProQuest, Emerald, PubMed, Springer Link, Sage, and Web of Science, and the availability of the full texts is dependent on the licenses (individually or  from your institutions).</a:t>
            </a:r>
          </a:p>
        </p:txBody>
      </p:sp>
    </p:spTree>
    <p:extLst>
      <p:ext uri="{BB962C8B-B14F-4D97-AF65-F5344CB8AC3E}">
        <p14:creationId xmlns:p14="http://schemas.microsoft.com/office/powerpoint/2010/main" val="357240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91906"/>
            <a:ext cx="10018713" cy="861646"/>
          </a:xfrm>
        </p:spPr>
        <p:txBody>
          <a:bodyPr>
            <a:normAutofit fontScale="90000"/>
          </a:bodyPr>
          <a:lstStyle/>
          <a:p>
            <a:r>
              <a:rPr lang="en-US" sz="3600" dirty="0">
                <a:solidFill>
                  <a:srgbClr val="0070C0"/>
                </a:solidFill>
                <a:effectLst>
                  <a:innerShdw blurRad="63500" dist="50800" dir="16200000">
                    <a:prstClr val="black">
                      <a:alpha val="50000"/>
                    </a:prstClr>
                  </a:innerShdw>
                </a:effectLst>
                <a:latin typeface="Corbel" panose="020B0503020204020204" pitchFamily="34" charset="0"/>
              </a:rPr>
              <a:t>The upgrading of research skills in faculty and students</a:t>
            </a:r>
          </a:p>
        </p:txBody>
      </p:sp>
      <p:sp>
        <p:nvSpPr>
          <p:cNvPr id="3" name="Content Placeholder 2"/>
          <p:cNvSpPr>
            <a:spLocks noGrp="1"/>
          </p:cNvSpPr>
          <p:nvPr>
            <p:ph idx="1"/>
          </p:nvPr>
        </p:nvSpPr>
        <p:spPr>
          <a:xfrm>
            <a:off x="1631852" y="1434905"/>
            <a:ext cx="9871171" cy="5233181"/>
          </a:xfrm>
        </p:spPr>
        <p:txBody>
          <a:bodyPr>
            <a:normAutofit/>
          </a:bodyPr>
          <a:lstStyle/>
          <a:p>
            <a:r>
              <a:rPr lang="en-US" sz="3600" dirty="0"/>
              <a:t>Besides pedagogical and clinical nursing skills, nurse educators and their students must strengthen their research skills. </a:t>
            </a:r>
          </a:p>
          <a:p>
            <a:r>
              <a:rPr lang="en-US" sz="3600" dirty="0"/>
              <a:t>Also up-to-date ICT skills, tools and software is needed.</a:t>
            </a:r>
          </a:p>
          <a:p>
            <a:r>
              <a:rPr lang="en-US" sz="3600" dirty="0"/>
              <a:t>According to WHO ( </a:t>
            </a:r>
            <a:r>
              <a:rPr lang="en-US" sz="3600" b="1" u="sng" dirty="0">
                <a:hlinkClick r:id="rId3"/>
              </a:rPr>
              <a:t>2021</a:t>
            </a:r>
            <a:r>
              <a:rPr lang="en-US" sz="3600" dirty="0"/>
              <a:t>) Networking and international mobility programs have been identified to increase the research capacity.</a:t>
            </a:r>
          </a:p>
          <a:p>
            <a:endParaRPr lang="en-US" dirty="0"/>
          </a:p>
        </p:txBody>
      </p:sp>
    </p:spTree>
    <p:extLst>
      <p:ext uri="{BB962C8B-B14F-4D97-AF65-F5344CB8AC3E}">
        <p14:creationId xmlns:p14="http://schemas.microsoft.com/office/powerpoint/2010/main" val="242915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71653"/>
            <a:ext cx="10018713" cy="1752599"/>
          </a:xfrm>
        </p:spPr>
        <p:txBody>
          <a:bodyPr/>
          <a:lstStyle/>
          <a:p>
            <a:r>
              <a:rPr lang="en-US" dirty="0">
                <a:solidFill>
                  <a:srgbClr val="0070C0"/>
                </a:solidFill>
                <a:effectLst>
                  <a:innerShdw blurRad="63500" dist="50800" dir="16200000">
                    <a:prstClr val="black">
                      <a:alpha val="50000"/>
                    </a:prstClr>
                  </a:innerShdw>
                </a:effectLst>
                <a:latin typeface="Arial Black" panose="020B0A04020102020204" pitchFamily="34" charset="0"/>
              </a:rPr>
              <a:t>International Collaborations in Nursing Research</a:t>
            </a:r>
            <a:endParaRPr lang="en-US" dirty="0"/>
          </a:p>
        </p:txBody>
      </p:sp>
      <p:sp>
        <p:nvSpPr>
          <p:cNvPr id="3" name="Content Placeholder 2"/>
          <p:cNvSpPr>
            <a:spLocks noGrp="1"/>
          </p:cNvSpPr>
          <p:nvPr>
            <p:ph idx="1"/>
          </p:nvPr>
        </p:nvSpPr>
        <p:spPr>
          <a:xfrm>
            <a:off x="1484310" y="1871003"/>
            <a:ext cx="10018713" cy="2823827"/>
          </a:xfrm>
        </p:spPr>
        <p:txBody>
          <a:bodyPr>
            <a:normAutofit fontScale="92500"/>
          </a:bodyPr>
          <a:lstStyle/>
          <a:p>
            <a:pPr marL="0" lvl="0" indent="0">
              <a:buClr>
                <a:srgbClr val="30ACEC">
                  <a:lumMod val="75000"/>
                </a:srgbClr>
              </a:buClr>
              <a:buNone/>
            </a:pPr>
            <a:r>
              <a:rPr lang="en-US" b="1" dirty="0">
                <a:solidFill>
                  <a:srgbClr val="0070C0"/>
                </a:solidFill>
                <a:effectLst>
                  <a:innerShdw blurRad="63500" dist="50800" dir="16200000">
                    <a:prstClr val="black">
                      <a:alpha val="50000"/>
                    </a:prstClr>
                  </a:innerShdw>
                </a:effectLst>
                <a:latin typeface="Arial Black" panose="020B0A04020102020204" pitchFamily="34" charset="0"/>
                <a:cs typeface="Times New Roman" panose="02020603050405020304" pitchFamily="18" charset="0"/>
              </a:rPr>
              <a:t>Definition: </a:t>
            </a:r>
          </a:p>
          <a:p>
            <a:pPr marL="0" lvl="0" indent="0" algn="just">
              <a:buClr>
                <a:srgbClr val="30ACEC">
                  <a:lumMod val="75000"/>
                </a:srgbClr>
              </a:buClr>
              <a:buNone/>
            </a:pPr>
            <a:r>
              <a:rPr lang="en-US" sz="3600" dirty="0"/>
              <a:t>International research collaboration in nursing is ‘an effective method of building nursing science, improving health care globally, preparing future researchers, and improving nursing’s visibility and credibility.</a:t>
            </a:r>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990"/>
          <a:stretch/>
        </p:blipFill>
        <p:spPr>
          <a:xfrm>
            <a:off x="8349602" y="4423177"/>
            <a:ext cx="3505209" cy="2163170"/>
          </a:xfrm>
          <a:prstGeom prst="roundRect">
            <a:avLst>
              <a:gd name="adj" fmla="val 65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341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251" y="1510325"/>
            <a:ext cx="9601199" cy="1752599"/>
          </a:xfrm>
        </p:spPr>
        <p:txBody>
          <a:bodyPr>
            <a:noAutofit/>
            <a:scene3d>
              <a:camera prst="orthographicFront"/>
              <a:lightRig rig="threePt" dir="t"/>
            </a:scene3d>
            <a:sp3d extrusionH="57150">
              <a:bevelT h="25400" prst="softRound"/>
            </a:sp3d>
          </a:bodyPr>
          <a:lstStyle/>
          <a:p>
            <a:pPr>
              <a:lnSpc>
                <a:spcPct val="150000"/>
              </a:lnSpc>
            </a:pPr>
            <a:r>
              <a:rPr lang="en-US" dirty="0">
                <a:solidFill>
                  <a:srgbClr val="0070C0"/>
                </a:solidFill>
                <a:effectLst>
                  <a:innerShdw blurRad="63500" dist="50800" dir="16200000">
                    <a:prstClr val="black">
                      <a:alpha val="50000"/>
                    </a:prstClr>
                  </a:innerShdw>
                </a:effectLst>
                <a:latin typeface="Arial Black" panose="020B0A04020102020204" pitchFamily="34" charset="0"/>
              </a:rPr>
              <a:t>International Collaborations in Nursing Research</a:t>
            </a:r>
          </a:p>
        </p:txBody>
      </p:sp>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71595" y="3559523"/>
            <a:ext cx="2343606" cy="2505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7675684" y="5653454"/>
            <a:ext cx="3862724" cy="923330"/>
          </a:xfrm>
          <a:prstGeom prst="rect">
            <a:avLst/>
          </a:prstGeom>
          <a:noFill/>
        </p:spPr>
        <p:txBody>
          <a:bodyPr wrap="none" rtlCol="0">
            <a:spAutoFit/>
          </a:bodyPr>
          <a:lstStyle/>
          <a:p>
            <a:r>
              <a:rPr lang="en-US" dirty="0"/>
              <a:t>Reza Negarandeh</a:t>
            </a:r>
          </a:p>
          <a:p>
            <a:r>
              <a:rPr lang="en-US" dirty="0"/>
              <a:t>Editor-in-chief, Nursing Practice Today</a:t>
            </a:r>
          </a:p>
          <a:p>
            <a:r>
              <a:rPr lang="en-US" dirty="0"/>
              <a:t>rnegarandeh@tums.ac.ir</a:t>
            </a:r>
          </a:p>
        </p:txBody>
      </p:sp>
    </p:spTree>
    <p:extLst>
      <p:ext uri="{BB962C8B-B14F-4D97-AF65-F5344CB8AC3E}">
        <p14:creationId xmlns:p14="http://schemas.microsoft.com/office/powerpoint/2010/main" val="21581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641" y="293316"/>
            <a:ext cx="10018713" cy="1343525"/>
          </a:xfrm>
        </p:spPr>
        <p:txBody>
          <a:bodyPr>
            <a:normAutofit/>
            <a:scene3d>
              <a:camera prst="orthographicFront"/>
              <a:lightRig rig="threePt" dir="t"/>
            </a:scene3d>
            <a:sp3d extrusionH="57150">
              <a:bevelT w="38100" h="38100"/>
            </a:sp3d>
          </a:bodyPr>
          <a:lstStyle/>
          <a:p>
            <a:r>
              <a:rPr lang="en-US" sz="4400" b="1" dirty="0">
                <a:solidFill>
                  <a:srgbClr val="0070C0"/>
                </a:solidFill>
                <a:effectLst>
                  <a:innerShdw blurRad="63500" dist="50800" dir="16200000">
                    <a:prstClr val="black">
                      <a:alpha val="50000"/>
                    </a:prstClr>
                  </a:innerShdw>
                </a:effectLst>
                <a:latin typeface="Arial Black" panose="020B0A04020102020204" pitchFamily="34" charset="0"/>
                <a:cs typeface="Times New Roman" panose="02020603050405020304" pitchFamily="18" charset="0"/>
              </a:rPr>
              <a:t>Background</a:t>
            </a:r>
            <a:endParaRPr lang="en-US" sz="4800" b="1" dirty="0">
              <a:solidFill>
                <a:srgbClr val="0070C0"/>
              </a:solidFill>
              <a:effectLst>
                <a:innerShdw blurRad="63500" dist="50800" dir="16200000">
                  <a:prstClr val="black">
                    <a:alpha val="50000"/>
                  </a:prstClr>
                </a:innerShdw>
              </a:effectLst>
              <a:latin typeface="Arial Black" panose="020B0A04020102020204" pitchFamily="34" charset="0"/>
              <a:cs typeface="Times New Roman" panose="02020603050405020304" pitchFamily="18" charset="0"/>
            </a:endParaRPr>
          </a:p>
        </p:txBody>
      </p:sp>
      <p:sp>
        <p:nvSpPr>
          <p:cNvPr id="3" name="Content Placeholder 2"/>
          <p:cNvSpPr>
            <a:spLocks noGrp="1"/>
          </p:cNvSpPr>
          <p:nvPr>
            <p:ph idx="1"/>
          </p:nvPr>
        </p:nvSpPr>
        <p:spPr>
          <a:xfrm>
            <a:off x="1580976" y="1636841"/>
            <a:ext cx="9476044" cy="3850104"/>
          </a:xfrm>
        </p:spPr>
        <p:txBody>
          <a:bodyPr>
            <a:normAutofit lnSpcReduction="10000"/>
          </a:bodyPr>
          <a:lstStyle/>
          <a:p>
            <a:pPr algn="just">
              <a:buFont typeface="Wingdings" panose="05000000000000000000" pitchFamily="2" charset="2"/>
              <a:buChar char="§"/>
            </a:pPr>
            <a:r>
              <a:rPr lang="en-US" dirty="0"/>
              <a:t>NURSING AND RESEARCH are undergoing two global transformations. </a:t>
            </a:r>
          </a:p>
          <a:p>
            <a:pPr lvl="1" algn="just">
              <a:buFont typeface="Wingdings" panose="05000000000000000000" pitchFamily="2" charset="2"/>
              <a:buChar char="§"/>
            </a:pPr>
            <a:r>
              <a:rPr lang="en-US" dirty="0"/>
              <a:t>The first transformation concerns nurses taking control of their practice by undertaking nursing research. </a:t>
            </a:r>
          </a:p>
          <a:p>
            <a:pPr lvl="1" algn="just">
              <a:buFont typeface="Wingdings" panose="05000000000000000000" pitchFamily="2" charset="2"/>
              <a:buChar char="§"/>
            </a:pPr>
            <a:r>
              <a:rPr lang="en-US" dirty="0"/>
              <a:t>The second transformation in nursing and research is that cross-national studies are becoming more common. </a:t>
            </a:r>
          </a:p>
          <a:p>
            <a:pPr algn="just">
              <a:buFont typeface="Wingdings" panose="05000000000000000000" pitchFamily="2" charset="2"/>
              <a:buChar char="§"/>
            </a:pPr>
            <a:r>
              <a:rPr lang="en-US" dirty="0"/>
              <a:t>As early as 1988, Futrell argued for the need for cross-national research in gerontological nursing. </a:t>
            </a:r>
          </a:p>
          <a:p>
            <a:pPr algn="just">
              <a:buFont typeface="Wingdings" panose="05000000000000000000" pitchFamily="2" charset="2"/>
              <a:buChar char="§"/>
            </a:pPr>
            <a:r>
              <a:rPr lang="en-US" dirty="0"/>
              <a:t>In 2005, Fitzpatrick wrote that the next stage needed in worldwide work is the ‘extension of collaboration across cultures and countries toward international collaborative research on a wide-scale level.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3226" y="5439560"/>
            <a:ext cx="2250247" cy="11251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1262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28073"/>
            <a:ext cx="10018713" cy="5163127"/>
          </a:xfrm>
        </p:spPr>
        <p:txBody>
          <a:bodyPr>
            <a:normAutofit/>
          </a:bodyPr>
          <a:lstStyle/>
          <a:p>
            <a:pPr algn="just">
              <a:buFont typeface="Wingdings" panose="05000000000000000000" pitchFamily="2" charset="2"/>
              <a:buChar char="§"/>
            </a:pPr>
            <a:r>
              <a:rPr lang="en-US" sz="3600" dirty="0">
                <a:solidFill>
                  <a:prstClr val="black"/>
                </a:solidFill>
                <a:cs typeface="Times New Roman" panose="02020603050405020304" pitchFamily="18" charset="0"/>
              </a:rPr>
              <a:t>As one of the main providers of direct healthcare services, nursing is in a unique position to lead the way in international, practice-based research.</a:t>
            </a:r>
          </a:p>
          <a:p>
            <a:pPr algn="just">
              <a:buFont typeface="Wingdings" panose="05000000000000000000" pitchFamily="2" charset="2"/>
              <a:buChar char="§"/>
            </a:pPr>
            <a:r>
              <a:rPr lang="en-US" sz="3600" dirty="0">
                <a:solidFill>
                  <a:prstClr val="black"/>
                </a:solidFill>
                <a:cs typeface="Times New Roman" panose="02020603050405020304" pitchFamily="18" charset="0"/>
              </a:rPr>
              <a:t>International nursing partnerships have become an increasingly popular method of exchanging nursing knowledge and providing nursing assistance across the globe. </a:t>
            </a: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228" b="13271"/>
          <a:stretch/>
        </p:blipFill>
        <p:spPr>
          <a:xfrm>
            <a:off x="9494583" y="4946247"/>
            <a:ext cx="2008440" cy="1689905"/>
          </a:xfrm>
          <a:prstGeom prst="rect">
            <a:avLst/>
          </a:prstGeom>
        </p:spPr>
      </p:pic>
    </p:spTree>
    <p:extLst>
      <p:ext uri="{BB962C8B-B14F-4D97-AF65-F5344CB8AC3E}">
        <p14:creationId xmlns:p14="http://schemas.microsoft.com/office/powerpoint/2010/main" val="248042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800665"/>
            <a:ext cx="10018713" cy="4543864"/>
          </a:xfrm>
        </p:spPr>
        <p:txBody>
          <a:bodyPr>
            <a:normAutofit lnSpcReduction="10000"/>
          </a:bodyPr>
          <a:lstStyle/>
          <a:p>
            <a:r>
              <a:rPr lang="en-US" dirty="0">
                <a:solidFill>
                  <a:prstClr val="black"/>
                </a:solidFill>
                <a:cs typeface="Times New Roman" panose="02020603050405020304" pitchFamily="18" charset="0"/>
              </a:rPr>
              <a:t>Globalization and international research collaboration and partnership with other educational institutions strengthens the evidence base for global health policy. </a:t>
            </a:r>
          </a:p>
          <a:p>
            <a:r>
              <a:rPr lang="en-US" dirty="0">
                <a:solidFill>
                  <a:prstClr val="black"/>
                </a:solidFill>
                <a:cs typeface="Times New Roman" panose="02020603050405020304" pitchFamily="18" charset="0"/>
              </a:rPr>
              <a:t>Global healthcare issues, such as emerging and spreading diseases, workforce shortages, tele-health and tele-education are continuing to drive and fuel the need for international research. </a:t>
            </a:r>
          </a:p>
          <a:p>
            <a:r>
              <a:rPr lang="en-US" dirty="0">
                <a:cs typeface="Times New Roman" panose="02020603050405020304" pitchFamily="18" charset="0"/>
              </a:rPr>
              <a:t>Nursing, like many professions, is required to find broader, collaborative solutions to the increasing complexity of global issues that face health care and the education of students. </a:t>
            </a:r>
          </a:p>
          <a:p>
            <a:r>
              <a:rPr lang="en-US" dirty="0">
                <a:solidFill>
                  <a:prstClr val="black"/>
                </a:solidFill>
                <a:cs typeface="Times New Roman" panose="02020603050405020304" pitchFamily="18" charset="0"/>
              </a:rPr>
              <a:t>Furthermore, such efforts attract specialists in certain fields from external institutions (European Commission, </a:t>
            </a:r>
            <a:r>
              <a:rPr lang="en-US" dirty="0">
                <a:solidFill>
                  <a:prstClr val="black"/>
                </a:solidFill>
                <a:cs typeface="Times New Roman" panose="02020603050405020304" pitchFamily="18" charset="0"/>
                <a:hlinkClick r:id="rId2">
                  <a:extLst>
                    <a:ext uri="{A12FA001-AC4F-418D-AE19-62706E023703}">
                      <ahyp:hlinkClr xmlns:ahyp="http://schemas.microsoft.com/office/drawing/2018/hyperlinkcolor" val="tx"/>
                    </a:ext>
                  </a:extLst>
                </a:hlinkClick>
              </a:rPr>
              <a:t>2021</a:t>
            </a:r>
            <a:r>
              <a:rPr lang="en-US" dirty="0">
                <a:solidFill>
                  <a:prstClr val="black"/>
                </a:solidFill>
                <a:cs typeface="Times New Roman" panose="02020603050405020304" pitchFamily="18" charset="0"/>
              </a:rPr>
              <a:t>).</a:t>
            </a:r>
            <a:endParaRPr lang="en-US" dirty="0">
              <a:cs typeface="Times New Roman" panose="02020603050405020304" pitchFamily="18" charset="0"/>
            </a:endParaRPr>
          </a:p>
        </p:txBody>
      </p:sp>
      <p:sp>
        <p:nvSpPr>
          <p:cNvPr id="4" name="Title 1"/>
          <p:cNvSpPr>
            <a:spLocks noGrp="1"/>
          </p:cNvSpPr>
          <p:nvPr>
            <p:ph type="title"/>
          </p:nvPr>
        </p:nvSpPr>
        <p:spPr>
          <a:xfrm>
            <a:off x="1484311" y="685800"/>
            <a:ext cx="10018713" cy="1406769"/>
          </a:xfrm>
        </p:spPr>
        <p:txBody>
          <a:bodyPr>
            <a:normAutofit/>
          </a:bodyPr>
          <a:lstStyle/>
          <a:p>
            <a:r>
              <a:rPr lang="en-US" sz="2800" dirty="0">
                <a:solidFill>
                  <a:srgbClr val="0070C0"/>
                </a:solidFill>
                <a:effectLst>
                  <a:innerShdw blurRad="63500" dist="50800" dir="16200000">
                    <a:prstClr val="black">
                      <a:alpha val="50000"/>
                    </a:prstClr>
                  </a:innerShdw>
                </a:effectLst>
              </a:rPr>
              <a:t>International Collaborations in Nursing Research</a:t>
            </a:r>
            <a:br>
              <a:rPr lang="en-US" sz="2800" dirty="0">
                <a:solidFill>
                  <a:srgbClr val="0070C0"/>
                </a:solidFill>
                <a:effectLst>
                  <a:innerShdw blurRad="63500" dist="50800" dir="16200000">
                    <a:prstClr val="black">
                      <a:alpha val="50000"/>
                    </a:prstClr>
                  </a:innerShdw>
                </a:effectLst>
                <a:latin typeface="Arial Black" panose="020B0A04020102020204" pitchFamily="34" charset="0"/>
              </a:rPr>
            </a:br>
            <a:r>
              <a:rPr lang="en-US" sz="2800" dirty="0">
                <a:solidFill>
                  <a:srgbClr val="00B050"/>
                </a:solidFill>
                <a:effectLst>
                  <a:innerShdw blurRad="63500" dist="50800" dir="16200000">
                    <a:prstClr val="black">
                      <a:alpha val="50000"/>
                    </a:prstClr>
                  </a:innerShdw>
                </a:effectLst>
                <a:latin typeface="+mn-lt"/>
              </a:rPr>
              <a:t>benefits:</a:t>
            </a:r>
            <a:endParaRPr lang="en-US" sz="2800" dirty="0">
              <a:solidFill>
                <a:srgbClr val="00B050"/>
              </a:solidFill>
              <a:latin typeface="+mn-lt"/>
            </a:endParaRPr>
          </a:p>
        </p:txBody>
      </p:sp>
    </p:spTree>
    <p:extLst>
      <p:ext uri="{BB962C8B-B14F-4D97-AF65-F5344CB8AC3E}">
        <p14:creationId xmlns:p14="http://schemas.microsoft.com/office/powerpoint/2010/main" val="52355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88637"/>
            <a:ext cx="10018713" cy="1752599"/>
          </a:xfrm>
        </p:spPr>
        <p:txBody>
          <a:bodyPr>
            <a:normAutofit/>
          </a:bodyPr>
          <a:lstStyle/>
          <a:p>
            <a:r>
              <a:rPr lang="en-US" sz="2800" dirty="0">
                <a:solidFill>
                  <a:srgbClr val="0070C0"/>
                </a:solidFill>
                <a:effectLst>
                  <a:innerShdw blurRad="63500" dist="50800" dir="16200000">
                    <a:prstClr val="black">
                      <a:alpha val="50000"/>
                    </a:prstClr>
                  </a:innerShdw>
                </a:effectLst>
              </a:rPr>
              <a:t>International Collaborations in Nursing Research</a:t>
            </a:r>
            <a:br>
              <a:rPr lang="en-US" dirty="0">
                <a:solidFill>
                  <a:srgbClr val="0070C0"/>
                </a:solidFill>
                <a:effectLst>
                  <a:innerShdw blurRad="63500" dist="50800" dir="16200000">
                    <a:prstClr val="black">
                      <a:alpha val="50000"/>
                    </a:prstClr>
                  </a:innerShdw>
                </a:effectLst>
              </a:rPr>
            </a:br>
            <a:r>
              <a:rPr lang="en-US" sz="3200" dirty="0">
                <a:solidFill>
                  <a:srgbClr val="FF0000"/>
                </a:solidFill>
                <a:effectLst>
                  <a:innerShdw blurRad="63500" dist="50800" dir="16200000">
                    <a:prstClr val="black">
                      <a:alpha val="50000"/>
                    </a:prstClr>
                  </a:innerShdw>
                </a:effectLst>
              </a:rPr>
              <a:t>Barriers:</a:t>
            </a:r>
            <a:endParaRPr lang="en-US" dirty="0">
              <a:solidFill>
                <a:srgbClr val="FF0000"/>
              </a:solidFill>
            </a:endParaRPr>
          </a:p>
        </p:txBody>
      </p:sp>
      <p:sp>
        <p:nvSpPr>
          <p:cNvPr id="3" name="Content Placeholder 2"/>
          <p:cNvSpPr>
            <a:spLocks noGrp="1"/>
          </p:cNvSpPr>
          <p:nvPr>
            <p:ph idx="1"/>
          </p:nvPr>
        </p:nvSpPr>
        <p:spPr>
          <a:xfrm>
            <a:off x="1484310" y="1589648"/>
            <a:ext cx="10018713" cy="4529797"/>
          </a:xfrm>
        </p:spPr>
        <p:txBody>
          <a:bodyPr>
            <a:normAutofit lnSpcReduction="10000"/>
          </a:bodyPr>
          <a:lstStyle/>
          <a:p>
            <a:r>
              <a:rPr lang="en-US" sz="2800" dirty="0">
                <a:cs typeface="Times New Roman" panose="02020603050405020304" pitchFamily="18" charset="0"/>
              </a:rPr>
              <a:t>Evidence suggests that more nurses are leading research. However, coordinating research projects is complex and involves management of people, processes, budget and material resources. </a:t>
            </a:r>
          </a:p>
          <a:p>
            <a:r>
              <a:rPr lang="en-US" sz="2800" dirty="0">
                <a:cs typeface="Times New Roman" panose="02020603050405020304" pitchFamily="18" charset="0"/>
              </a:rPr>
              <a:t>These issues become even more important in international research and pose more serious obstacles to the international cooperation of researchers.</a:t>
            </a:r>
          </a:p>
          <a:p>
            <a:r>
              <a:rPr lang="en-US" sz="2800" dirty="0">
                <a:cs typeface="Times New Roman" panose="02020603050405020304" pitchFamily="18" charset="0"/>
              </a:rPr>
              <a:t>The capacity to generate new knowledge and implement that knowledge into global practice is impeded by </a:t>
            </a:r>
            <a:r>
              <a:rPr lang="en-US" sz="2800" dirty="0">
                <a:solidFill>
                  <a:srgbClr val="00B050"/>
                </a:solidFill>
                <a:cs typeface="Times New Roman" panose="02020603050405020304" pitchFamily="18" charset="0"/>
              </a:rPr>
              <a:t>culture</a:t>
            </a:r>
            <a:r>
              <a:rPr lang="en-US" sz="2800" dirty="0">
                <a:cs typeface="Times New Roman" panose="02020603050405020304" pitchFamily="18" charset="0"/>
              </a:rPr>
              <a:t> and </a:t>
            </a:r>
            <a:r>
              <a:rPr lang="en-US" sz="2800" dirty="0">
                <a:solidFill>
                  <a:schemeClr val="accent1">
                    <a:lumMod val="50000"/>
                  </a:schemeClr>
                </a:solidFill>
                <a:cs typeface="Times New Roman" panose="02020603050405020304" pitchFamily="18" charset="0"/>
              </a:rPr>
              <a:t>language</a:t>
            </a:r>
            <a:r>
              <a:rPr lang="en-US" sz="2800" dirty="0">
                <a:cs typeface="Times New Roman" panose="02020603050405020304" pitchFamily="18" charset="0"/>
              </a:rPr>
              <a:t> differences.</a:t>
            </a:r>
            <a:endParaRPr lang="en-US" sz="2800" dirty="0">
              <a:highlight>
                <a:srgbClr val="FFFF00"/>
              </a:highlight>
            </a:endParaRPr>
          </a:p>
        </p:txBody>
      </p:sp>
    </p:spTree>
    <p:extLst>
      <p:ext uri="{BB962C8B-B14F-4D97-AF65-F5344CB8AC3E}">
        <p14:creationId xmlns:p14="http://schemas.microsoft.com/office/powerpoint/2010/main" val="92950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66698"/>
            <a:ext cx="10018713" cy="1236517"/>
          </a:xfrm>
        </p:spPr>
        <p:txBody>
          <a:bodyPr>
            <a:normAutofit/>
            <a:scene3d>
              <a:camera prst="orthographicFront"/>
              <a:lightRig rig="threePt" dir="t"/>
            </a:scene3d>
            <a:sp3d extrusionH="57150">
              <a:bevelT h="25400" prst="softRound"/>
            </a:sp3d>
          </a:bodyPr>
          <a:lstStyle/>
          <a:p>
            <a:r>
              <a:rPr lang="en-US" sz="4800" dirty="0">
                <a:solidFill>
                  <a:srgbClr val="0070C0"/>
                </a:solidFill>
                <a:effectLst>
                  <a:innerShdw blurRad="63500" dist="50800" dir="16200000">
                    <a:prstClr val="black">
                      <a:alpha val="50000"/>
                    </a:prstClr>
                  </a:innerShdw>
                </a:effectLst>
              </a:rPr>
              <a:t>Barriers: </a:t>
            </a:r>
            <a:r>
              <a:rPr lang="en-US" sz="4800" dirty="0">
                <a:solidFill>
                  <a:srgbClr val="FF0000"/>
                </a:solidFill>
                <a:effectLst>
                  <a:innerShdw blurRad="63500" dist="50800" dir="16200000">
                    <a:prstClr val="black">
                      <a:alpha val="50000"/>
                    </a:prstClr>
                  </a:innerShdw>
                </a:effectLst>
              </a:rPr>
              <a:t>Language</a:t>
            </a:r>
            <a:endParaRPr lang="en-US" sz="4800" dirty="0">
              <a:solidFill>
                <a:srgbClr val="FF0000"/>
              </a:solidFill>
            </a:endParaRPr>
          </a:p>
        </p:txBody>
      </p:sp>
      <p:sp>
        <p:nvSpPr>
          <p:cNvPr id="3" name="Content Placeholder 2"/>
          <p:cNvSpPr>
            <a:spLocks noGrp="1"/>
          </p:cNvSpPr>
          <p:nvPr>
            <p:ph idx="1"/>
          </p:nvPr>
        </p:nvSpPr>
        <p:spPr>
          <a:xfrm>
            <a:off x="1484310" y="1154081"/>
            <a:ext cx="10018712" cy="5218584"/>
          </a:xfrm>
        </p:spPr>
        <p:txBody>
          <a:bodyPr>
            <a:normAutofit/>
          </a:bodyPr>
          <a:lstStyle/>
          <a:p>
            <a:pPr marL="57150" indent="-342900">
              <a:lnSpc>
                <a:spcPct val="105000"/>
              </a:lnSpc>
              <a:spcBef>
                <a:spcPts val="0"/>
              </a:spcBef>
              <a:spcAft>
                <a:spcPts val="800"/>
              </a:spcAft>
              <a:buFont typeface="Wingdings" panose="05000000000000000000" pitchFamily="2" charset="2"/>
              <a:buChar char="§"/>
            </a:pPr>
            <a:r>
              <a:rPr lang="en-US" sz="3200" dirty="0">
                <a:ea typeface="Times New Roman" panose="02020603050405020304" pitchFamily="18" charset="0"/>
                <a:cs typeface="Arial" panose="020B0604020202020204" pitchFamily="34" charset="0"/>
              </a:rPr>
              <a:t>Language is the most highly developed of symbolic processes, and a tool for communication with one’s self and others. </a:t>
            </a:r>
          </a:p>
          <a:p>
            <a:pPr marL="57150" indent="-342900">
              <a:lnSpc>
                <a:spcPct val="105000"/>
              </a:lnSpc>
              <a:spcBef>
                <a:spcPts val="0"/>
              </a:spcBef>
              <a:spcAft>
                <a:spcPts val="800"/>
              </a:spcAft>
              <a:buFont typeface="Wingdings" panose="05000000000000000000" pitchFamily="2" charset="2"/>
              <a:buChar char="§"/>
            </a:pPr>
            <a:r>
              <a:rPr lang="en-US" sz="3200" dirty="0">
                <a:ea typeface="Times New Roman" panose="02020603050405020304" pitchFamily="18" charset="0"/>
                <a:cs typeface="Arial" panose="020B0604020202020204" pitchFamily="34" charset="0"/>
              </a:rPr>
              <a:t>Learning research processes is like learning a new language with very precise meanings.</a:t>
            </a:r>
          </a:p>
          <a:p>
            <a:pPr>
              <a:buClr>
                <a:srgbClr val="30ACEC">
                  <a:lumMod val="75000"/>
                </a:srgbClr>
              </a:buClr>
              <a:buFont typeface="Wingdings" panose="05000000000000000000" pitchFamily="2" charset="2"/>
              <a:buChar char="§"/>
            </a:pPr>
            <a:r>
              <a:rPr lang="en-US" sz="3200" dirty="0">
                <a:cs typeface="Times New Roman" panose="02020603050405020304" pitchFamily="18" charset="0"/>
              </a:rPr>
              <a:t>Language translation of not only the words but also their meanings is vital to the relevant application of the study results.</a:t>
            </a:r>
          </a:p>
        </p:txBody>
      </p:sp>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873" t="23548" r="17709" b="31696"/>
          <a:stretch/>
        </p:blipFill>
        <p:spPr>
          <a:xfrm>
            <a:off x="10213145" y="2291861"/>
            <a:ext cx="2488001" cy="2274277"/>
          </a:xfrm>
          <a:prstGeom prst="rect">
            <a:avLst/>
          </a:prstGeom>
        </p:spPr>
      </p:pic>
    </p:spTree>
    <p:extLst>
      <p:ext uri="{BB962C8B-B14F-4D97-AF65-F5344CB8AC3E}">
        <p14:creationId xmlns:p14="http://schemas.microsoft.com/office/powerpoint/2010/main" val="363139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200" y="208926"/>
            <a:ext cx="10018713" cy="1528851"/>
          </a:xfrm>
        </p:spPr>
        <p:txBody>
          <a:bodyPr>
            <a:normAutofit/>
            <a:scene3d>
              <a:camera prst="orthographicFront"/>
              <a:lightRig rig="threePt" dir="t"/>
            </a:scene3d>
            <a:sp3d extrusionH="57150">
              <a:bevelT h="25400" prst="softRound"/>
            </a:sp3d>
          </a:bodyPr>
          <a:lstStyle/>
          <a:p>
            <a:r>
              <a:rPr lang="en-US" sz="4800" dirty="0">
                <a:solidFill>
                  <a:srgbClr val="0070C0"/>
                </a:solidFill>
                <a:effectLst>
                  <a:innerShdw blurRad="63500" dist="50800" dir="16200000">
                    <a:prstClr val="black">
                      <a:alpha val="50000"/>
                    </a:prstClr>
                  </a:innerShdw>
                </a:effectLst>
              </a:rPr>
              <a:t>Barriers: </a:t>
            </a:r>
            <a:r>
              <a:rPr lang="en-US" sz="4800" dirty="0">
                <a:solidFill>
                  <a:srgbClr val="00B050"/>
                </a:solidFill>
                <a:effectLst>
                  <a:innerShdw blurRad="63500" dist="50800" dir="16200000">
                    <a:prstClr val="black">
                      <a:alpha val="50000"/>
                    </a:prstClr>
                  </a:innerShdw>
                </a:effectLst>
              </a:rPr>
              <a:t>Culture</a:t>
            </a:r>
            <a:endParaRPr lang="en-US" sz="4800" dirty="0">
              <a:solidFill>
                <a:srgbClr val="00B050"/>
              </a:solidFill>
            </a:endParaRPr>
          </a:p>
        </p:txBody>
      </p:sp>
      <p:sp>
        <p:nvSpPr>
          <p:cNvPr id="3" name="Content Placeholder 2"/>
          <p:cNvSpPr>
            <a:spLocks noGrp="1"/>
          </p:cNvSpPr>
          <p:nvPr>
            <p:ph idx="1"/>
          </p:nvPr>
        </p:nvSpPr>
        <p:spPr>
          <a:xfrm>
            <a:off x="1266092" y="1346662"/>
            <a:ext cx="10236930" cy="4758716"/>
          </a:xfrm>
        </p:spPr>
        <p:txBody>
          <a:bodyPr>
            <a:normAutofit/>
          </a:bodyPr>
          <a:lstStyle/>
          <a:p>
            <a:pPr>
              <a:buClr>
                <a:srgbClr val="30ACEC">
                  <a:lumMod val="75000"/>
                </a:srgbClr>
              </a:buClr>
              <a:buFont typeface="Wingdings" panose="05000000000000000000" pitchFamily="2" charset="2"/>
              <a:buChar char="§"/>
            </a:pPr>
            <a:r>
              <a:rPr lang="en-US" sz="3600" dirty="0">
                <a:cs typeface="Times New Roman" panose="02020603050405020304" pitchFamily="18" charset="0"/>
              </a:rPr>
              <a:t>Cultural and regional distinctions</a:t>
            </a:r>
            <a:endParaRPr lang="fa-IR" sz="3600" dirty="0">
              <a:cs typeface="Times New Roman" panose="02020603050405020304" pitchFamily="18" charset="0"/>
            </a:endParaRPr>
          </a:p>
          <a:p>
            <a:pPr lvl="0">
              <a:buClr>
                <a:srgbClr val="30ACEC">
                  <a:lumMod val="75000"/>
                </a:srgbClr>
              </a:buClr>
              <a:buFont typeface="Wingdings" panose="05000000000000000000" pitchFamily="2" charset="2"/>
              <a:buChar char="§"/>
            </a:pPr>
            <a:r>
              <a:rPr lang="en-US" sz="3600" dirty="0">
                <a:solidFill>
                  <a:prstClr val="black"/>
                </a:solidFill>
                <a:cs typeface="Times New Roman" panose="02020603050405020304" pitchFamily="18" charset="0"/>
              </a:rPr>
              <a:t>Not knowing the culture and moral priorities of other countries </a:t>
            </a:r>
            <a:endParaRPr lang="fa-IR" sz="3600" dirty="0">
              <a:solidFill>
                <a:prstClr val="black"/>
              </a:solidFill>
              <a:cs typeface="Times New Roman" panose="02020603050405020304" pitchFamily="18" charset="0"/>
            </a:endParaRPr>
          </a:p>
          <a:p>
            <a:pPr marL="57150"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3600" dirty="0">
                <a:cs typeface="Times New Roman" panose="02020603050405020304" pitchFamily="18" charset="0"/>
              </a:rPr>
              <a:t>Culturally sensitive instruments</a:t>
            </a:r>
          </a:p>
          <a:p>
            <a:pPr>
              <a:buClr>
                <a:srgbClr val="30ACEC">
                  <a:lumMod val="75000"/>
                </a:srgbClr>
              </a:buClr>
              <a:buFont typeface="Wingdings" panose="05000000000000000000" pitchFamily="2" charset="2"/>
              <a:buChar char="§"/>
            </a:pPr>
            <a:r>
              <a:rPr lang="en-US" sz="3600" dirty="0">
                <a:solidFill>
                  <a:prstClr val="black"/>
                </a:solidFill>
                <a:ea typeface="Times New Roman" panose="02020603050405020304" pitchFamily="18" charset="0"/>
                <a:cs typeface="Arial" panose="020B0604020202020204" pitchFamily="34" charset="0"/>
              </a:rPr>
              <a:t>Instrument translation and cultural adaption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9215" y="4471384"/>
            <a:ext cx="2082785" cy="2079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31394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0705" y="1609725"/>
            <a:ext cx="10018713" cy="5248275"/>
          </a:xfrm>
        </p:spPr>
        <p:txBody>
          <a:bodyPr>
            <a:normAutofit/>
          </a:bodyPr>
          <a:lstStyle/>
          <a:p>
            <a:pPr>
              <a:buFont typeface="Wingdings" panose="05000000000000000000" pitchFamily="2" charset="2"/>
              <a:buChar char="§"/>
            </a:pPr>
            <a:r>
              <a:rPr lang="en-US" sz="3200" dirty="0">
                <a:solidFill>
                  <a:srgbClr val="7030A0"/>
                </a:solidFill>
                <a:effectLst>
                  <a:innerShdw blurRad="63500" dist="50800" dir="16200000">
                    <a:prstClr val="black">
                      <a:alpha val="50000"/>
                    </a:prstClr>
                  </a:innerShdw>
                </a:effectLst>
              </a:rPr>
              <a:t>Different contexts</a:t>
            </a:r>
          </a:p>
          <a:p>
            <a:pPr lvl="1">
              <a:buFont typeface="Wingdings" panose="05000000000000000000" pitchFamily="2" charset="2"/>
              <a:buChar char="§"/>
            </a:pPr>
            <a:r>
              <a:rPr lang="en-US" sz="2400" dirty="0">
                <a:cs typeface="Times New Roman" panose="02020603050405020304" pitchFamily="18" charset="0"/>
              </a:rPr>
              <a:t>Differences in healthcare systems</a:t>
            </a:r>
          </a:p>
          <a:p>
            <a:pPr lvl="1">
              <a:buFont typeface="Wingdings" panose="05000000000000000000" pitchFamily="2" charset="2"/>
              <a:buChar char="§"/>
            </a:pPr>
            <a:r>
              <a:rPr lang="en-US" sz="2400" dirty="0">
                <a:cs typeface="Times New Roman" panose="02020603050405020304" pitchFamily="18" charset="0"/>
              </a:rPr>
              <a:t>Differences in nursing care delivery models</a:t>
            </a:r>
          </a:p>
          <a:p>
            <a:pPr marL="57150"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3200" dirty="0">
                <a:solidFill>
                  <a:srgbClr val="7030A0"/>
                </a:solidFill>
                <a:effectLst>
                  <a:innerShdw blurRad="63500" dist="50800" dir="16200000">
                    <a:prstClr val="black">
                      <a:alpha val="50000"/>
                    </a:prstClr>
                  </a:innerShdw>
                </a:effectLst>
              </a:rPr>
              <a:t>limited resources &amp; training</a:t>
            </a:r>
          </a:p>
          <a:p>
            <a:pPr marL="514350" lvl="1"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2400" dirty="0">
                <a:solidFill>
                  <a:prstClr val="black"/>
                </a:solidFill>
                <a:ea typeface="Times New Roman" panose="02020603050405020304" pitchFamily="18" charset="0"/>
                <a:cs typeface="Arial" panose="020B0604020202020204" pitchFamily="34" charset="0"/>
              </a:rPr>
              <a:t>Lack of financial support for international nursing research</a:t>
            </a:r>
            <a:endParaRPr lang="fa-IR" sz="2400" dirty="0">
              <a:solidFill>
                <a:prstClr val="black"/>
              </a:solidFill>
              <a:ea typeface="Times New Roman" panose="02020603050405020304" pitchFamily="18" charset="0"/>
              <a:cs typeface="Arial" panose="020B0604020202020204" pitchFamily="34" charset="0"/>
            </a:endParaRPr>
          </a:p>
          <a:p>
            <a:pPr marL="514350" lvl="1"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2400" dirty="0">
                <a:solidFill>
                  <a:prstClr val="black"/>
                </a:solidFill>
                <a:ea typeface="Times New Roman" panose="02020603050405020304" pitchFamily="18" charset="0"/>
                <a:cs typeface="Arial" panose="020B0604020202020204" pitchFamily="34" charset="0"/>
              </a:rPr>
              <a:t>Nursing faculty shortage</a:t>
            </a:r>
          </a:p>
          <a:p>
            <a:pPr marL="514350" lvl="1"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2400" dirty="0">
                <a:solidFill>
                  <a:prstClr val="black"/>
                </a:solidFill>
                <a:ea typeface="Times New Roman" panose="02020603050405020304" pitchFamily="18" charset="0"/>
                <a:cs typeface="Arial" panose="020B0604020202020204" pitchFamily="34" charset="0"/>
              </a:rPr>
              <a:t>Lack of collaborative research</a:t>
            </a:r>
          </a:p>
          <a:p>
            <a:pPr marL="514350" lvl="1"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2400" dirty="0">
                <a:solidFill>
                  <a:prstClr val="black"/>
                </a:solidFill>
                <a:ea typeface="Times New Roman" panose="02020603050405020304" pitchFamily="18" charset="0"/>
                <a:cs typeface="Arial" panose="020B0604020202020204" pitchFamily="34" charset="0"/>
              </a:rPr>
              <a:t>Lack of resources or expertise to publish among some nurse scientists</a:t>
            </a:r>
          </a:p>
          <a:p>
            <a:pPr marL="514350" lvl="1" indent="-342900" algn="just">
              <a:lnSpc>
                <a:spcPct val="105000"/>
              </a:lnSpc>
              <a:spcBef>
                <a:spcPts val="0"/>
              </a:spcBef>
              <a:spcAft>
                <a:spcPts val="800"/>
              </a:spcAft>
              <a:buClr>
                <a:srgbClr val="30ACEC">
                  <a:lumMod val="75000"/>
                </a:srgbClr>
              </a:buClr>
              <a:buFont typeface="Wingdings" panose="05000000000000000000" pitchFamily="2" charset="2"/>
              <a:buChar char="§"/>
            </a:pPr>
            <a:r>
              <a:rPr lang="en-US" sz="2400" dirty="0">
                <a:solidFill>
                  <a:prstClr val="black"/>
                </a:solidFill>
                <a:ea typeface="Times New Roman" panose="02020603050405020304" pitchFamily="18" charset="0"/>
                <a:cs typeface="Arial" panose="020B0604020202020204" pitchFamily="34" charset="0"/>
              </a:rPr>
              <a:t>Lack of training, mentors, funding, and opportunities</a:t>
            </a:r>
            <a:endParaRPr lang="fa-IR" sz="2400" dirty="0">
              <a:solidFill>
                <a:prstClr val="black"/>
              </a:solidFill>
              <a:ea typeface="Times New Roman" panose="02020603050405020304" pitchFamily="18" charset="0"/>
              <a:cs typeface="Arial" panose="020B0604020202020204" pitchFamily="34" charset="0"/>
            </a:endParaRPr>
          </a:p>
          <a:p>
            <a:pPr marL="57150" lvl="0" indent="-342900" algn="just">
              <a:lnSpc>
                <a:spcPct val="105000"/>
              </a:lnSpc>
              <a:spcBef>
                <a:spcPts val="0"/>
              </a:spcBef>
              <a:spcAft>
                <a:spcPts val="800"/>
              </a:spcAft>
              <a:buClr>
                <a:srgbClr val="30ACEC">
                  <a:lumMod val="75000"/>
                </a:srgbClr>
              </a:buClr>
              <a:buFont typeface="Wingdings" panose="05000000000000000000" pitchFamily="2" charset="2"/>
              <a:buChar char="§"/>
            </a:pPr>
            <a:endParaRPr lang="en-US" sz="2000" dirty="0">
              <a:solidFill>
                <a:prstClr val="black"/>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Title 1"/>
          <p:cNvSpPr>
            <a:spLocks noGrp="1"/>
          </p:cNvSpPr>
          <p:nvPr>
            <p:ph type="title"/>
          </p:nvPr>
        </p:nvSpPr>
        <p:spPr>
          <a:xfrm>
            <a:off x="1408476" y="312822"/>
            <a:ext cx="10018713" cy="1549230"/>
          </a:xfrm>
        </p:spPr>
        <p:txBody>
          <a:bodyPr>
            <a:normAutofit/>
            <a:scene3d>
              <a:camera prst="orthographicFront"/>
              <a:lightRig rig="threePt" dir="t"/>
            </a:scene3d>
            <a:sp3d extrusionH="57150">
              <a:bevelT h="25400" prst="softRound"/>
            </a:sp3d>
          </a:bodyPr>
          <a:lstStyle/>
          <a:p>
            <a:r>
              <a:rPr lang="en-US" sz="4800" dirty="0">
                <a:solidFill>
                  <a:srgbClr val="0070C0"/>
                </a:solidFill>
                <a:effectLst>
                  <a:innerShdw blurRad="63500" dist="50800" dir="16200000">
                    <a:prstClr val="black">
                      <a:alpha val="50000"/>
                    </a:prstClr>
                  </a:innerShdw>
                </a:effectLst>
              </a:rPr>
              <a:t>Other barriers</a:t>
            </a:r>
            <a:endParaRPr lang="en-US" sz="4800"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695" y="1189120"/>
            <a:ext cx="3505200" cy="2892079"/>
          </a:xfrm>
          <a:prstGeom prst="rect">
            <a:avLst/>
          </a:prstGeom>
        </p:spPr>
      </p:pic>
    </p:spTree>
    <p:extLst>
      <p:ext uri="{BB962C8B-B14F-4D97-AF65-F5344CB8AC3E}">
        <p14:creationId xmlns:p14="http://schemas.microsoft.com/office/powerpoint/2010/main" val="259973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949" y="518749"/>
            <a:ext cx="10018713" cy="1494691"/>
          </a:xfrm>
        </p:spPr>
        <p:txBody>
          <a:bodyPr>
            <a:normAutofit/>
          </a:bodyPr>
          <a:lstStyle/>
          <a:p>
            <a:r>
              <a:rPr lang="en-US" dirty="0">
                <a:solidFill>
                  <a:srgbClr val="0070C0"/>
                </a:solidFill>
                <a:effectLst>
                  <a:innerShdw blurRad="63500" dist="50800" dir="16200000">
                    <a:prstClr val="black">
                      <a:alpha val="50000"/>
                    </a:prstClr>
                  </a:innerShdw>
                </a:effectLst>
              </a:rPr>
              <a:t>International Collaborations in Nursing Research: </a:t>
            </a:r>
            <a:r>
              <a:rPr lang="en-US" sz="4400" dirty="0">
                <a:solidFill>
                  <a:srgbClr val="FF0000"/>
                </a:solidFill>
                <a:effectLst>
                  <a:innerShdw blurRad="63500" dist="50800" dir="16200000">
                    <a:prstClr val="black">
                      <a:alpha val="50000"/>
                    </a:prstClr>
                  </a:innerShdw>
                </a:effectLst>
              </a:rPr>
              <a:t>concerns</a:t>
            </a:r>
            <a:endParaRPr lang="en-US" dirty="0"/>
          </a:p>
        </p:txBody>
      </p:sp>
      <p:sp>
        <p:nvSpPr>
          <p:cNvPr id="3" name="Content Placeholder 2"/>
          <p:cNvSpPr>
            <a:spLocks noGrp="1"/>
          </p:cNvSpPr>
          <p:nvPr>
            <p:ph idx="1"/>
          </p:nvPr>
        </p:nvSpPr>
        <p:spPr>
          <a:xfrm>
            <a:off x="1484310" y="1907931"/>
            <a:ext cx="10018713" cy="4352192"/>
          </a:xfrm>
        </p:spPr>
        <p:txBody>
          <a:bodyPr>
            <a:normAutofit/>
          </a:bodyPr>
          <a:lstStyle/>
          <a:p>
            <a:r>
              <a:rPr lang="en-US" sz="3200" dirty="0"/>
              <a:t>Using data from Web of Science and Scopus, Wagner et al. failed to show that international collaboration produces more novel articles. Actually, they stated that international collaboration appears to produce less novel and more conventional knowledge combinations.</a:t>
            </a:r>
          </a:p>
          <a:p>
            <a:r>
              <a:rPr lang="en-US" sz="3200" dirty="0"/>
              <a:t>Transaction costs and communication barriers to international collaboration may suppress novelty.</a:t>
            </a:r>
          </a:p>
        </p:txBody>
      </p:sp>
    </p:spTree>
    <p:extLst>
      <p:ext uri="{BB962C8B-B14F-4D97-AF65-F5344CB8AC3E}">
        <p14:creationId xmlns:p14="http://schemas.microsoft.com/office/powerpoint/2010/main" val="4249424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086729"/>
          </a:xfrm>
        </p:spPr>
        <p:txBody>
          <a:bodyPr>
            <a:normAutofit fontScale="90000"/>
          </a:bodyPr>
          <a:lstStyle/>
          <a:p>
            <a:r>
              <a:rPr lang="en-US" dirty="0">
                <a:solidFill>
                  <a:srgbClr val="0070C0"/>
                </a:solidFill>
                <a:effectLst>
                  <a:innerShdw blurRad="63500" dist="50800" dir="16200000">
                    <a:prstClr val="black">
                      <a:alpha val="50000"/>
                    </a:prstClr>
                  </a:innerShdw>
                </a:effectLst>
              </a:rPr>
              <a:t>How to improve the quality of International </a:t>
            </a:r>
            <a:r>
              <a:rPr lang="en-US" sz="4000" dirty="0">
                <a:solidFill>
                  <a:srgbClr val="0070C0"/>
                </a:solidFill>
                <a:effectLst>
                  <a:innerShdw blurRad="63500" dist="50800" dir="16200000">
                    <a:prstClr val="black">
                      <a:alpha val="50000"/>
                    </a:prstClr>
                  </a:innerShdw>
                </a:effectLst>
              </a:rPr>
              <a:t>Collaborations in Nursing Research </a:t>
            </a:r>
            <a:r>
              <a:rPr lang="en-US" dirty="0">
                <a:solidFill>
                  <a:srgbClr val="00B050"/>
                </a:solidFill>
                <a:effectLst>
                  <a:innerShdw blurRad="63500" dist="50800" dir="16200000">
                    <a:prstClr val="black">
                      <a:alpha val="50000"/>
                    </a:prstClr>
                  </a:innerShdw>
                </a:effectLst>
              </a:rPr>
              <a:t> </a:t>
            </a:r>
            <a:r>
              <a:rPr lang="en-US" dirty="0"/>
              <a:t> </a:t>
            </a:r>
          </a:p>
        </p:txBody>
      </p:sp>
      <p:sp>
        <p:nvSpPr>
          <p:cNvPr id="3" name="Content Placeholder 2"/>
          <p:cNvSpPr>
            <a:spLocks noGrp="1"/>
          </p:cNvSpPr>
          <p:nvPr>
            <p:ph idx="1"/>
          </p:nvPr>
        </p:nvSpPr>
        <p:spPr>
          <a:xfrm>
            <a:off x="1484310" y="1871003"/>
            <a:ext cx="10018713" cy="4712677"/>
          </a:xfrm>
        </p:spPr>
        <p:txBody>
          <a:bodyPr>
            <a:normAutofit fontScale="92500" lnSpcReduction="20000"/>
          </a:bodyPr>
          <a:lstStyle/>
          <a:p>
            <a:r>
              <a:rPr lang="en-US" dirty="0"/>
              <a:t>The collaboration Should be true and long-lasting.</a:t>
            </a:r>
          </a:p>
          <a:p>
            <a:r>
              <a:rPr lang="en-US" dirty="0"/>
              <a:t> There should be a new and modern idea between the partners, looking towards the future.</a:t>
            </a:r>
          </a:p>
          <a:p>
            <a:r>
              <a:rPr lang="en-US" dirty="0"/>
              <a:t> It is essential to understand each other and different ways of thinking and how to put them to work together.</a:t>
            </a:r>
          </a:p>
          <a:p>
            <a:r>
              <a:rPr lang="en-US" dirty="0"/>
              <a:t> The clear definition of the division of the workload and true commitment for the application is needed.</a:t>
            </a:r>
          </a:p>
          <a:p>
            <a:r>
              <a:rPr lang="en-US" dirty="0"/>
              <a:t> There are also many practical issues to be solved, for example how to communicate during the work.</a:t>
            </a:r>
          </a:p>
          <a:p>
            <a:r>
              <a:rPr lang="en-US" dirty="0"/>
              <a:t> New ways, such as Skype or sharing documents, are helpful, but they cannot always substitute the face-to-face meetings and dialogue between the partners.</a:t>
            </a:r>
          </a:p>
          <a:p>
            <a:r>
              <a:rPr lang="en-US" dirty="0"/>
              <a:t>The work attitudes differ from country to country, and for example how important it is to keep the promised deadlines varies.</a:t>
            </a:r>
          </a:p>
        </p:txBody>
      </p:sp>
    </p:spTree>
    <p:extLst>
      <p:ext uri="{BB962C8B-B14F-4D97-AF65-F5344CB8AC3E}">
        <p14:creationId xmlns:p14="http://schemas.microsoft.com/office/powerpoint/2010/main" val="197931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21790"/>
            <a:ext cx="10018713" cy="678766"/>
          </a:xfrm>
        </p:spPr>
        <p:txBody>
          <a:bodyPr>
            <a:normAutofit/>
          </a:bodyPr>
          <a:lstStyle/>
          <a:p>
            <a:r>
              <a:rPr lang="en-US" sz="3200" dirty="0">
                <a:solidFill>
                  <a:srgbClr val="0070C0"/>
                </a:solidFill>
                <a:effectLst>
                  <a:innerShdw blurRad="63500" dist="50800" dir="16200000">
                    <a:prstClr val="black">
                      <a:alpha val="50000"/>
                    </a:prstClr>
                  </a:innerShdw>
                </a:effectLst>
              </a:rPr>
              <a:t>Building International Research Capacity </a:t>
            </a:r>
          </a:p>
        </p:txBody>
      </p:sp>
      <p:sp>
        <p:nvSpPr>
          <p:cNvPr id="3" name="Content Placeholder 2"/>
          <p:cNvSpPr>
            <a:spLocks noGrp="1"/>
          </p:cNvSpPr>
          <p:nvPr>
            <p:ph idx="1"/>
          </p:nvPr>
        </p:nvSpPr>
        <p:spPr>
          <a:xfrm>
            <a:off x="1484310" y="1100556"/>
            <a:ext cx="10018713" cy="4178111"/>
          </a:xfrm>
        </p:spPr>
        <p:txBody>
          <a:bodyPr>
            <a:normAutofit/>
          </a:bodyPr>
          <a:lstStyle/>
          <a:p>
            <a:r>
              <a:rPr lang="en-US" dirty="0"/>
              <a:t>Although nursing research in general, and international nursing research in particular, has expanded rapidly in the last several decades, the establishment of an international nursing research agenda has lagged behind.</a:t>
            </a:r>
          </a:p>
          <a:p>
            <a:r>
              <a:rPr lang="en-US" dirty="0"/>
              <a:t>Working collaboratively through global networks of research, we can strengthen the impact of our scientific discoveries as we strive to enact research that will improve the quality of life for the global community.</a:t>
            </a:r>
          </a:p>
          <a:p>
            <a:r>
              <a:rPr lang="en-US" dirty="0"/>
              <a:t>Organizations such as the </a:t>
            </a:r>
            <a:r>
              <a:rPr lang="en-US" dirty="0">
                <a:solidFill>
                  <a:srgbClr val="0070C0"/>
                </a:solidFill>
              </a:rPr>
              <a:t>International Council of Nurses (ICN) </a:t>
            </a:r>
            <a:r>
              <a:rPr lang="en-US" dirty="0"/>
              <a:t>and </a:t>
            </a:r>
            <a:r>
              <a:rPr lang="en-US" dirty="0">
                <a:solidFill>
                  <a:schemeClr val="accent6">
                    <a:lumMod val="75000"/>
                  </a:schemeClr>
                </a:solidFill>
              </a:rPr>
              <a:t>Sigma Theta Tau International</a:t>
            </a:r>
            <a:r>
              <a:rPr lang="en-US" dirty="0"/>
              <a:t>, have created ‘electronic neighborhoods’ that serve as global networks to exchange information related to nursing research.</a:t>
            </a:r>
          </a:p>
        </p:txBody>
      </p:sp>
      <p:pic>
        <p:nvPicPr>
          <p:cNvPr id="4" name="Picture 3"/>
          <p:cNvPicPr>
            <a:picLocks noChangeAspect="1"/>
          </p:cNvPicPr>
          <p:nvPr/>
        </p:nvPicPr>
        <p:blipFill>
          <a:blip r:embed="rId3"/>
          <a:stretch>
            <a:fillRect/>
          </a:stretch>
        </p:blipFill>
        <p:spPr>
          <a:xfrm>
            <a:off x="2589278" y="5440755"/>
            <a:ext cx="2962275" cy="885825"/>
          </a:xfrm>
          <a:prstGeom prst="rect">
            <a:avLst/>
          </a:prstGeom>
        </p:spPr>
      </p:pic>
      <p:sp>
        <p:nvSpPr>
          <p:cNvPr id="5" name="Rectangle 4"/>
          <p:cNvSpPr/>
          <p:nvPr/>
        </p:nvSpPr>
        <p:spPr>
          <a:xfrm>
            <a:off x="3046897" y="6332577"/>
            <a:ext cx="2047035" cy="369332"/>
          </a:xfrm>
          <a:prstGeom prst="rect">
            <a:avLst/>
          </a:prstGeom>
        </p:spPr>
        <p:txBody>
          <a:bodyPr wrap="none">
            <a:spAutoFit/>
          </a:bodyPr>
          <a:lstStyle/>
          <a:p>
            <a:r>
              <a:rPr lang="en-US" dirty="0"/>
              <a:t>https://www.icn.ch/</a:t>
            </a:r>
          </a:p>
        </p:txBody>
      </p:sp>
      <p:pic>
        <p:nvPicPr>
          <p:cNvPr id="6" name="Picture 5"/>
          <p:cNvPicPr>
            <a:picLocks noChangeAspect="1"/>
          </p:cNvPicPr>
          <p:nvPr/>
        </p:nvPicPr>
        <p:blipFill>
          <a:blip r:embed="rId4"/>
          <a:stretch>
            <a:fillRect/>
          </a:stretch>
        </p:blipFill>
        <p:spPr>
          <a:xfrm>
            <a:off x="7016260" y="5469330"/>
            <a:ext cx="1676400" cy="857250"/>
          </a:xfrm>
          <a:prstGeom prst="rect">
            <a:avLst/>
          </a:prstGeom>
        </p:spPr>
      </p:pic>
      <p:sp>
        <p:nvSpPr>
          <p:cNvPr id="7" name="Rectangle 6"/>
          <p:cNvSpPr/>
          <p:nvPr/>
        </p:nvSpPr>
        <p:spPr>
          <a:xfrm>
            <a:off x="6279509" y="6332577"/>
            <a:ext cx="3149901" cy="369332"/>
          </a:xfrm>
          <a:prstGeom prst="rect">
            <a:avLst/>
          </a:prstGeom>
        </p:spPr>
        <p:txBody>
          <a:bodyPr wrap="none">
            <a:spAutoFit/>
          </a:bodyPr>
          <a:lstStyle/>
          <a:p>
            <a:r>
              <a:rPr lang="en-US" dirty="0"/>
              <a:t>https://www.sigmanursing.org/</a:t>
            </a:r>
          </a:p>
        </p:txBody>
      </p:sp>
    </p:spTree>
    <p:extLst>
      <p:ext uri="{BB962C8B-B14F-4D97-AF65-F5344CB8AC3E}">
        <p14:creationId xmlns:p14="http://schemas.microsoft.com/office/powerpoint/2010/main" val="344559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347742B-7B28-C6EC-F78F-F4D97CC8D542}"/>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99D3B7BC-182D-9EB3-F6D5-BC0A979206C5}"/>
              </a:ext>
            </a:extLst>
          </p:cNvPr>
          <p:cNvSpPr>
            <a:spLocks noGrp="1"/>
          </p:cNvSpPr>
          <p:nvPr>
            <p:ph idx="1"/>
          </p:nvPr>
        </p:nvSpPr>
        <p:spPr>
          <a:xfrm>
            <a:off x="1981200" y="2119313"/>
            <a:ext cx="8229600" cy="4006850"/>
          </a:xfrm>
        </p:spPr>
        <p:txBody>
          <a:bodyPr>
            <a:normAutofit fontScale="92500"/>
          </a:bodyPr>
          <a:lstStyle/>
          <a:p>
            <a:pPr marL="0" indent="0" algn="just">
              <a:spcBef>
                <a:spcPts val="0"/>
              </a:spcBef>
              <a:spcAft>
                <a:spcPts val="0"/>
              </a:spcAft>
              <a:buNone/>
              <a:defRPr/>
            </a:pPr>
            <a:r>
              <a:rPr lang="en-US" sz="2600" b="1" i="1" dirty="0">
                <a:solidFill>
                  <a:prstClr val="black"/>
                </a:solidFill>
                <a:latin typeface="Garamond" panose="02020404030301010803" pitchFamily="18" charset="0"/>
              </a:rPr>
              <a:t>"Nursing Practice Today" (NPT) </a:t>
            </a:r>
            <a:r>
              <a:rPr lang="en-US" sz="2600" b="1" dirty="0">
                <a:solidFill>
                  <a:prstClr val="black"/>
                </a:solidFill>
                <a:latin typeface="Garamond" panose="02020404030301010803" pitchFamily="18" charset="0"/>
              </a:rPr>
              <a:t>is a peer-reviewed, open access international scientific journal that publishes original scholarly work which is essential for nurses and midwives who are serious about developing their own professions, as well as providing the best outcomes for the clients in their care. </a:t>
            </a:r>
          </a:p>
          <a:p>
            <a:pPr marL="0" indent="0" algn="just">
              <a:spcBef>
                <a:spcPts val="0"/>
              </a:spcBef>
              <a:spcAft>
                <a:spcPts val="0"/>
              </a:spcAft>
              <a:buNone/>
              <a:defRPr/>
            </a:pPr>
            <a:endParaRPr lang="en-US" sz="2600" b="1" dirty="0">
              <a:solidFill>
                <a:prstClr val="black"/>
              </a:solidFill>
              <a:latin typeface="Garamond" panose="02020404030301010803" pitchFamily="18" charset="0"/>
            </a:endParaRPr>
          </a:p>
          <a:p>
            <a:pPr marL="0" indent="0" algn="just">
              <a:spcBef>
                <a:spcPts val="0"/>
              </a:spcBef>
              <a:spcAft>
                <a:spcPts val="0"/>
              </a:spcAft>
              <a:buNone/>
              <a:defRPr/>
            </a:pPr>
            <a:r>
              <a:rPr lang="en-US" sz="2600" b="1" dirty="0">
                <a:solidFill>
                  <a:prstClr val="black"/>
                </a:solidFill>
                <a:latin typeface="Garamond" panose="02020404030301010803" pitchFamily="18" charset="0"/>
              </a:rPr>
              <a:t>Reports of original research and scholarly papers about all aspects of nursing and midwifery practices that have a sound scientific, theoretical or philosophical base are published.</a:t>
            </a:r>
          </a:p>
        </p:txBody>
      </p:sp>
      <p:pic>
        <p:nvPicPr>
          <p:cNvPr id="4" name="Picture 3">
            <a:extLst>
              <a:ext uri="{FF2B5EF4-FFF2-40B4-BE49-F238E27FC236}">
                <a16:creationId xmlns:a16="http://schemas.microsoft.com/office/drawing/2014/main" id="{48759E01-3DBC-0A28-0590-AC5D6C1FEC35}"/>
              </a:ext>
            </a:extLst>
          </p:cNvPr>
          <p:cNvPicPr>
            <a:picLocks noChangeAspect="1"/>
          </p:cNvPicPr>
          <p:nvPr/>
        </p:nvPicPr>
        <p:blipFill>
          <a:blip r:embed="rId2"/>
          <a:stretch>
            <a:fillRect/>
          </a:stretch>
        </p:blipFill>
        <p:spPr>
          <a:xfrm>
            <a:off x="1524000" y="2"/>
            <a:ext cx="9144000" cy="1844823"/>
          </a:xfrm>
          <a:prstGeom prst="roundRect">
            <a:avLst>
              <a:gd name="adj" fmla="val 66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632637"/>
          </a:xfrm>
        </p:spPr>
        <p:txBody>
          <a:bodyPr>
            <a:noAutofit/>
          </a:bodyPr>
          <a:lstStyle/>
          <a:p>
            <a:r>
              <a:rPr lang="en-US" sz="4800" dirty="0">
                <a:solidFill>
                  <a:srgbClr val="0070C0"/>
                </a:solidFill>
                <a:effectLst>
                  <a:innerShdw blurRad="63500" dist="50800" dir="16200000">
                    <a:prstClr val="black">
                      <a:alpha val="50000"/>
                    </a:prstClr>
                  </a:innerShdw>
                </a:effectLst>
              </a:rPr>
              <a:t>Research Priorities</a:t>
            </a:r>
            <a:endParaRPr lang="en-US" sz="4800" dirty="0"/>
          </a:p>
        </p:txBody>
      </p:sp>
      <p:sp>
        <p:nvSpPr>
          <p:cNvPr id="3" name="Content Placeholder 2"/>
          <p:cNvSpPr>
            <a:spLocks noGrp="1"/>
          </p:cNvSpPr>
          <p:nvPr>
            <p:ph idx="1"/>
          </p:nvPr>
        </p:nvSpPr>
        <p:spPr>
          <a:xfrm>
            <a:off x="1484310" y="1552353"/>
            <a:ext cx="10018713" cy="4944140"/>
          </a:xfrm>
        </p:spPr>
        <p:txBody>
          <a:bodyPr>
            <a:normAutofit lnSpcReduction="10000"/>
          </a:bodyPr>
          <a:lstStyle/>
          <a:p>
            <a:pPr algn="just">
              <a:buFont typeface="Wingdings" panose="05000000000000000000" pitchFamily="2" charset="2"/>
              <a:buChar char="§"/>
            </a:pPr>
            <a:r>
              <a:rPr lang="en-US" sz="2800" dirty="0"/>
              <a:t>To promote healthier communities and evidence-based care, a world-wide attention was give emphasis to determining global health priorities.</a:t>
            </a:r>
          </a:p>
          <a:p>
            <a:pPr algn="just">
              <a:buFont typeface="Wingdings" panose="05000000000000000000" pitchFamily="2" charset="2"/>
              <a:buChar char="§"/>
            </a:pPr>
            <a:r>
              <a:rPr lang="en-US" sz="2800" dirty="0"/>
              <a:t>The nursing research priorities for many countries show many similar interests and opportunities for collaboration. It mandates that profession should expand research beyond borders through collaborative international partnership.</a:t>
            </a:r>
          </a:p>
          <a:p>
            <a:r>
              <a:rPr lang="en-US" sz="2800" dirty="0"/>
              <a:t>International networks bring together the global nursing community to identify areas in need of research development, disseminate new scientific findings, and foster international relationships among investigators.</a:t>
            </a:r>
          </a:p>
        </p:txBody>
      </p:sp>
    </p:spTree>
    <p:extLst>
      <p:ext uri="{BB962C8B-B14F-4D97-AF65-F5344CB8AC3E}">
        <p14:creationId xmlns:p14="http://schemas.microsoft.com/office/powerpoint/2010/main" val="152451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14374"/>
            <a:ext cx="10018713" cy="1132536"/>
          </a:xfrm>
        </p:spPr>
        <p:txBody>
          <a:bodyPr>
            <a:normAutofit/>
            <a:scene3d>
              <a:camera prst="orthographicFront"/>
              <a:lightRig rig="threePt" dir="t"/>
            </a:scene3d>
            <a:sp3d extrusionH="57150">
              <a:bevelT h="25400" prst="softRound"/>
            </a:sp3d>
          </a:bodyPr>
          <a:lstStyle/>
          <a:p>
            <a:r>
              <a:rPr lang="en-US" sz="5400" dirty="0">
                <a:solidFill>
                  <a:srgbClr val="0070C0"/>
                </a:solidFill>
                <a:effectLst>
                  <a:innerShdw blurRad="63500" dist="50800" dir="16200000">
                    <a:prstClr val="black">
                      <a:alpha val="50000"/>
                    </a:prstClr>
                  </a:innerShdw>
                </a:effectLst>
              </a:rPr>
              <a:t>Research</a:t>
            </a:r>
            <a:r>
              <a:rPr lang="en-US" sz="4800" dirty="0">
                <a:solidFill>
                  <a:srgbClr val="0070C0"/>
                </a:solidFill>
                <a:effectLst>
                  <a:innerShdw blurRad="63500" dist="50800" dir="16200000">
                    <a:prstClr val="black">
                      <a:alpha val="50000"/>
                    </a:prstClr>
                  </a:innerShdw>
                </a:effectLst>
              </a:rPr>
              <a:t> Priorities</a:t>
            </a:r>
          </a:p>
        </p:txBody>
      </p:sp>
      <p:sp>
        <p:nvSpPr>
          <p:cNvPr id="3" name="Content Placeholder 2"/>
          <p:cNvSpPr>
            <a:spLocks noGrp="1"/>
          </p:cNvSpPr>
          <p:nvPr>
            <p:ph idx="1"/>
          </p:nvPr>
        </p:nvSpPr>
        <p:spPr>
          <a:xfrm>
            <a:off x="1197113" y="1246910"/>
            <a:ext cx="10493139" cy="5496716"/>
          </a:xfrm>
        </p:spPr>
        <p:txBody>
          <a:bodyPr>
            <a:noAutofit/>
          </a:bodyPr>
          <a:lstStyle/>
          <a:p>
            <a:pPr algn="just">
              <a:buFont typeface="Wingdings" panose="05000000000000000000" pitchFamily="2" charset="2"/>
              <a:buChar char="§"/>
            </a:pPr>
            <a:r>
              <a:rPr lang="en-US" sz="2800" dirty="0"/>
              <a:t>A source of international nursing research priorities is the International Council of Nurses’ (ICN) document entitled, ‘Nursing research: a tool for action’. The ICN priorities are listed in two broad areas: </a:t>
            </a:r>
            <a:r>
              <a:rPr lang="en-US" sz="2800" dirty="0">
                <a:solidFill>
                  <a:srgbClr val="00B050"/>
                </a:solidFill>
              </a:rPr>
              <a:t>health and illness</a:t>
            </a:r>
            <a:r>
              <a:rPr lang="en-US" sz="2800" dirty="0"/>
              <a:t>; and </a:t>
            </a:r>
            <a:r>
              <a:rPr lang="en-US" sz="2800" dirty="0">
                <a:solidFill>
                  <a:srgbClr val="C00000"/>
                </a:solidFill>
              </a:rPr>
              <a:t>delivery of care services</a:t>
            </a:r>
            <a:r>
              <a:rPr lang="en-US" sz="2800" dirty="0"/>
              <a:t>. </a:t>
            </a:r>
          </a:p>
          <a:p>
            <a:pPr algn="just">
              <a:buFont typeface="Wingdings" panose="05000000000000000000" pitchFamily="2" charset="2"/>
              <a:buChar char="§"/>
            </a:pPr>
            <a:r>
              <a:rPr lang="en-US" sz="2800" dirty="0"/>
              <a:t>Areas such as health promotion, illness prevention, Symptom control, chronic illness lifestyles and quality of life are subsumed under the health and illness category. </a:t>
            </a:r>
          </a:p>
          <a:p>
            <a:pPr algn="just">
              <a:buFont typeface="Wingdings" panose="05000000000000000000" pitchFamily="2" charset="2"/>
              <a:buChar char="§"/>
            </a:pPr>
            <a:r>
              <a:rPr lang="en-US" sz="2800" dirty="0"/>
              <a:t>Furthermore, research priorities are indicated for all aspects of the nursing process, including assessment, nursing care interventions and measurement of outcomes.</a:t>
            </a:r>
          </a:p>
        </p:txBody>
      </p:sp>
    </p:spTree>
    <p:extLst>
      <p:ext uri="{BB962C8B-B14F-4D97-AF65-F5344CB8AC3E}">
        <p14:creationId xmlns:p14="http://schemas.microsoft.com/office/powerpoint/2010/main" val="2143429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259" y="1237957"/>
            <a:ext cx="10018712" cy="5396059"/>
          </a:xfrm>
        </p:spPr>
        <p:txBody>
          <a:bodyPr>
            <a:normAutofit lnSpcReduction="10000"/>
          </a:bodyPr>
          <a:lstStyle/>
          <a:p>
            <a:r>
              <a:rPr lang="en-US" b="1" dirty="0">
                <a:cs typeface="Times New Roman" panose="02020603050405020304" pitchFamily="18" charset="0"/>
              </a:rPr>
              <a:t>Sigma Theta Tau</a:t>
            </a:r>
            <a:r>
              <a:rPr lang="en-US" dirty="0">
                <a:cs typeface="Times New Roman" panose="02020603050405020304" pitchFamily="18" charset="0"/>
              </a:rPr>
              <a:t> International has developed a ‘Resource paper on global health and nursing research priorities’. This resource paper lists 10 global nursing research priorities, including: </a:t>
            </a:r>
          </a:p>
          <a:p>
            <a:pPr marL="914400" lvl="1" indent="-457200">
              <a:buFont typeface="+mj-lt"/>
              <a:buAutoNum type="arabicPeriod"/>
            </a:pPr>
            <a:r>
              <a:rPr lang="en-US" dirty="0">
                <a:cs typeface="Times New Roman" panose="02020603050405020304" pitchFamily="18" charset="0"/>
              </a:rPr>
              <a:t>health promotion and disease prevention;</a:t>
            </a:r>
          </a:p>
          <a:p>
            <a:pPr marL="914400" lvl="1" indent="-457200">
              <a:buFont typeface="+mj-lt"/>
              <a:buAutoNum type="arabicPeriod"/>
            </a:pPr>
            <a:r>
              <a:rPr lang="en-US" dirty="0">
                <a:cs typeface="Times New Roman" panose="02020603050405020304" pitchFamily="18" charset="0"/>
              </a:rPr>
              <a:t>advocacy and promotion of health of vulnerable and marginalized communities;</a:t>
            </a:r>
          </a:p>
          <a:p>
            <a:pPr marL="914400" lvl="1" indent="-457200">
              <a:buFont typeface="+mj-lt"/>
              <a:buAutoNum type="arabicPeriod"/>
            </a:pPr>
            <a:r>
              <a:rPr lang="en-US" dirty="0">
                <a:cs typeface="Times New Roman" panose="02020603050405020304" pitchFamily="18" charset="0"/>
              </a:rPr>
              <a:t>quality of health and patient safety;</a:t>
            </a:r>
          </a:p>
          <a:p>
            <a:pPr marL="914400" lvl="1" indent="-457200">
              <a:buFont typeface="+mj-lt"/>
              <a:buAutoNum type="arabicPeriod"/>
            </a:pPr>
            <a:r>
              <a:rPr lang="en-US" dirty="0">
                <a:cs typeface="Times New Roman" panose="02020603050405020304" pitchFamily="18" charset="0"/>
              </a:rPr>
              <a:t>development of evidence-based practice and transnational research;</a:t>
            </a:r>
          </a:p>
          <a:p>
            <a:pPr marL="914400" lvl="1" indent="-457200">
              <a:buFont typeface="+mj-lt"/>
              <a:buAutoNum type="arabicPeriod"/>
            </a:pPr>
            <a:r>
              <a:rPr lang="en-US" dirty="0">
                <a:cs typeface="Times New Roman" panose="02020603050405020304" pitchFamily="18" charset="0"/>
              </a:rPr>
              <a:t>promotion of health and well-being of the older person;</a:t>
            </a:r>
          </a:p>
          <a:p>
            <a:pPr marL="914400" lvl="1" indent="-457200">
              <a:buFont typeface="+mj-lt"/>
              <a:buAutoNum type="arabicPeriod"/>
            </a:pPr>
            <a:r>
              <a:rPr lang="en-US" dirty="0">
                <a:cs typeface="Times New Roman" panose="02020603050405020304" pitchFamily="18" charset="0"/>
              </a:rPr>
              <a:t>patient-centered care and care coordination;</a:t>
            </a:r>
          </a:p>
          <a:p>
            <a:pPr marL="914400" lvl="1" indent="-457200">
              <a:buFont typeface="+mj-lt"/>
              <a:buAutoNum type="arabicPeriod"/>
            </a:pPr>
            <a:r>
              <a:rPr lang="en-US" dirty="0">
                <a:cs typeface="Times New Roman" panose="02020603050405020304" pitchFamily="18" charset="0"/>
              </a:rPr>
              <a:t>palliative care and end-of-life care;</a:t>
            </a:r>
          </a:p>
          <a:p>
            <a:pPr marL="914400" lvl="1" indent="-457200">
              <a:buFont typeface="+mj-lt"/>
              <a:buAutoNum type="arabicPeriod"/>
            </a:pPr>
            <a:r>
              <a:rPr lang="en-US" dirty="0">
                <a:cs typeface="Times New Roman" panose="02020603050405020304" pitchFamily="18" charset="0"/>
              </a:rPr>
              <a:t>genetic testing and therapeutics: implications for care;</a:t>
            </a:r>
          </a:p>
          <a:p>
            <a:pPr marL="914400" lvl="1" indent="-457200">
              <a:buFont typeface="+mj-lt"/>
              <a:buAutoNum type="arabicPeriod"/>
            </a:pPr>
            <a:r>
              <a:rPr lang="en-US" dirty="0">
                <a:cs typeface="Times New Roman" panose="02020603050405020304" pitchFamily="18" charset="0"/>
              </a:rPr>
              <a:t>capacity development of nurse researchers and nursing education; </a:t>
            </a:r>
          </a:p>
          <a:p>
            <a:pPr marL="914400" lvl="1" indent="-457200">
              <a:buFont typeface="+mj-lt"/>
              <a:buAutoNum type="arabicPeriod"/>
            </a:pPr>
            <a:r>
              <a:rPr lang="en-US" dirty="0">
                <a:cs typeface="Times New Roman" panose="02020603050405020304" pitchFamily="18" charset="0"/>
              </a:rPr>
              <a:t>nurses’ working environments.</a:t>
            </a:r>
            <a:endParaRPr lang="en-US" dirty="0"/>
          </a:p>
        </p:txBody>
      </p:sp>
      <p:sp>
        <p:nvSpPr>
          <p:cNvPr id="4" name="Title 1"/>
          <p:cNvSpPr>
            <a:spLocks noGrp="1"/>
          </p:cNvSpPr>
          <p:nvPr>
            <p:ph type="title"/>
          </p:nvPr>
        </p:nvSpPr>
        <p:spPr>
          <a:xfrm>
            <a:off x="1484309" y="223984"/>
            <a:ext cx="10018713" cy="1013973"/>
          </a:xfrm>
        </p:spPr>
        <p:txBody>
          <a:bodyPr>
            <a:normAutofit/>
            <a:scene3d>
              <a:camera prst="orthographicFront"/>
              <a:lightRig rig="threePt" dir="t"/>
            </a:scene3d>
            <a:sp3d extrusionH="57150">
              <a:bevelT h="25400" prst="softRound"/>
            </a:sp3d>
          </a:bodyPr>
          <a:lstStyle/>
          <a:p>
            <a:r>
              <a:rPr lang="en-US" sz="5400" dirty="0">
                <a:solidFill>
                  <a:srgbClr val="0070C0"/>
                </a:solidFill>
                <a:effectLst>
                  <a:innerShdw blurRad="63500" dist="50800" dir="16200000">
                    <a:prstClr val="black">
                      <a:alpha val="50000"/>
                    </a:prstClr>
                  </a:innerShdw>
                </a:effectLst>
              </a:rPr>
              <a:t>Research</a:t>
            </a:r>
            <a:r>
              <a:rPr lang="en-US" sz="4800" dirty="0">
                <a:solidFill>
                  <a:srgbClr val="0070C0"/>
                </a:solidFill>
                <a:effectLst>
                  <a:innerShdw blurRad="63500" dist="50800" dir="16200000">
                    <a:prstClr val="black">
                      <a:alpha val="50000"/>
                    </a:prstClr>
                  </a:innerShdw>
                </a:effectLst>
              </a:rPr>
              <a:t> Priorities</a:t>
            </a:r>
          </a:p>
        </p:txBody>
      </p:sp>
    </p:spTree>
    <p:extLst>
      <p:ext uri="{BB962C8B-B14F-4D97-AF65-F5344CB8AC3E}">
        <p14:creationId xmlns:p14="http://schemas.microsoft.com/office/powerpoint/2010/main" val="799776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300018"/>
          </a:xfrm>
        </p:spPr>
        <p:txBody>
          <a:bodyPr>
            <a:normAutofit/>
          </a:bodyPr>
          <a:lstStyle/>
          <a:p>
            <a:r>
              <a:rPr lang="en-US" altLang="en-US" sz="3200" b="1" dirty="0">
                <a:ln>
                  <a:noFill/>
                </a:ln>
                <a:solidFill>
                  <a:srgbClr val="FF0000"/>
                </a:solidFill>
                <a:latin typeface="Raleway"/>
              </a:rPr>
              <a:t>WHO Collaborating </a:t>
            </a:r>
            <a:r>
              <a:rPr lang="en-US" altLang="en-US" sz="3200" b="1" dirty="0" err="1">
                <a:ln>
                  <a:noFill/>
                </a:ln>
                <a:solidFill>
                  <a:srgbClr val="FF0000"/>
                </a:solidFill>
                <a:latin typeface="Raleway"/>
              </a:rPr>
              <a:t>Centres</a:t>
            </a:r>
            <a:r>
              <a:rPr lang="en-US" altLang="en-US" sz="3200" b="1" dirty="0">
                <a:ln>
                  <a:noFill/>
                </a:ln>
                <a:solidFill>
                  <a:srgbClr val="FF0000"/>
                </a:solidFill>
                <a:latin typeface="Raleway"/>
              </a:rPr>
              <a:t> for Nursing</a:t>
            </a:r>
            <a:endParaRPr lang="en-US" sz="3200" dirty="0">
              <a:solidFill>
                <a:srgbClr val="FF0000"/>
              </a:solidFill>
            </a:endParaRPr>
          </a:p>
        </p:txBody>
      </p:sp>
      <p:sp>
        <p:nvSpPr>
          <p:cNvPr id="8" name="Content Placeholder 7"/>
          <p:cNvSpPr>
            <a:spLocks noGrp="1"/>
          </p:cNvSpPr>
          <p:nvPr>
            <p:ph sz="half" idx="2"/>
          </p:nvPr>
        </p:nvSpPr>
        <p:spPr>
          <a:xfrm>
            <a:off x="1484311" y="2438399"/>
            <a:ext cx="4895056" cy="4027056"/>
          </a:xfrm>
        </p:spPr>
        <p:txBody>
          <a:bodyPr>
            <a:normAutofit fontScale="92500"/>
          </a:bodyPr>
          <a:lstStyle/>
          <a:p>
            <a:r>
              <a:rPr lang="en-US" sz="3200" b="1" dirty="0"/>
              <a:t>The Global Network of WHO Collaborating Centers for Nursing &amp; Midwifery works with its members, partners, and the World Health Organization towards a shared vision and mission.</a:t>
            </a:r>
          </a:p>
          <a:p>
            <a:endParaRPr lang="en-US" dirty="0"/>
          </a:p>
        </p:txBody>
      </p:sp>
      <p:sp>
        <p:nvSpPr>
          <p:cNvPr id="10" name="Content Placeholder 9"/>
          <p:cNvSpPr>
            <a:spLocks noGrp="1"/>
          </p:cNvSpPr>
          <p:nvPr>
            <p:ph sz="quarter" idx="4"/>
          </p:nvPr>
        </p:nvSpPr>
        <p:spPr/>
        <p:txBody>
          <a:bodyPr/>
          <a:lstStyle/>
          <a:p>
            <a:endParaRPr lang="en-US"/>
          </a:p>
        </p:txBody>
      </p:sp>
      <p:pic>
        <p:nvPicPr>
          <p:cNvPr id="1028" name="Picture 4" descr="Global Network of WHO Collaborating Centers (WHOC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67" y="2438399"/>
            <a:ext cx="4781795" cy="402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697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is a part of the Global Network?</a:t>
            </a:r>
            <a:endParaRPr lang="en-US" dirty="0"/>
          </a:p>
        </p:txBody>
      </p:sp>
      <p:sp>
        <p:nvSpPr>
          <p:cNvPr id="3" name="Content Placeholder 2"/>
          <p:cNvSpPr>
            <a:spLocks noGrp="1"/>
          </p:cNvSpPr>
          <p:nvPr>
            <p:ph idx="1"/>
          </p:nvPr>
        </p:nvSpPr>
        <p:spPr>
          <a:xfrm>
            <a:off x="1484310" y="2189019"/>
            <a:ext cx="10018713" cy="3602182"/>
          </a:xfrm>
        </p:spPr>
        <p:txBody>
          <a:bodyPr/>
          <a:lstStyle/>
          <a:p>
            <a:pPr fontAlgn="base"/>
            <a:r>
              <a:rPr lang="en-US" sz="2800" b="1" dirty="0"/>
              <a:t>The Global Network connects several important leaders in public health , nursing, and midwifery at the local, regional, and global levels. Together, these institutions, organizations, and individuals work together to achieve the World Health Organization’s vision of Health for All.</a:t>
            </a:r>
          </a:p>
          <a:p>
            <a:endParaRPr lang="en-US" dirty="0"/>
          </a:p>
        </p:txBody>
      </p:sp>
    </p:spTree>
    <p:extLst>
      <p:ext uri="{BB962C8B-B14F-4D97-AF65-F5344CB8AC3E}">
        <p14:creationId xmlns:p14="http://schemas.microsoft.com/office/powerpoint/2010/main" val="870408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772179" y="3360737"/>
            <a:ext cx="4607188" cy="576262"/>
          </a:xfrm>
        </p:spPr>
        <p:txBody>
          <a:bodyPr/>
          <a:lstStyle/>
          <a:p>
            <a:r>
              <a:rPr lang="en-US" b="1" dirty="0"/>
              <a:t>VISION</a:t>
            </a:r>
            <a:endParaRPr lang="en-US" dirty="0"/>
          </a:p>
        </p:txBody>
      </p:sp>
      <p:sp>
        <p:nvSpPr>
          <p:cNvPr id="9" name="Content Placeholder 8"/>
          <p:cNvSpPr>
            <a:spLocks noGrp="1"/>
          </p:cNvSpPr>
          <p:nvPr>
            <p:ph sz="half" idx="2"/>
          </p:nvPr>
        </p:nvSpPr>
        <p:spPr>
          <a:xfrm>
            <a:off x="1484311" y="3965718"/>
            <a:ext cx="4895056" cy="2455862"/>
          </a:xfrm>
        </p:spPr>
        <p:txBody>
          <a:bodyPr>
            <a:normAutofit/>
          </a:bodyPr>
          <a:lstStyle/>
          <a:p>
            <a:pPr fontAlgn="base"/>
            <a:r>
              <a:rPr lang="en-US" b="1" dirty="0"/>
              <a:t>A Global Network of Nursing and Midwifery Leaders</a:t>
            </a:r>
          </a:p>
          <a:p>
            <a:endParaRPr lang="en-US" dirty="0"/>
          </a:p>
        </p:txBody>
      </p:sp>
      <p:sp>
        <p:nvSpPr>
          <p:cNvPr id="10" name="Text Placeholder 9"/>
          <p:cNvSpPr>
            <a:spLocks noGrp="1"/>
          </p:cNvSpPr>
          <p:nvPr>
            <p:ph type="body" sz="quarter" idx="3"/>
          </p:nvPr>
        </p:nvSpPr>
        <p:spPr>
          <a:xfrm>
            <a:off x="6880487" y="3360737"/>
            <a:ext cx="4622537" cy="576262"/>
          </a:xfrm>
        </p:spPr>
        <p:txBody>
          <a:bodyPr/>
          <a:lstStyle/>
          <a:p>
            <a:r>
              <a:rPr lang="en-US" b="1" dirty="0"/>
              <a:t>MISSION</a:t>
            </a:r>
            <a:endParaRPr lang="en-US" dirty="0"/>
          </a:p>
        </p:txBody>
      </p:sp>
      <p:sp>
        <p:nvSpPr>
          <p:cNvPr id="11" name="Content Placeholder 10"/>
          <p:cNvSpPr>
            <a:spLocks noGrp="1"/>
          </p:cNvSpPr>
          <p:nvPr>
            <p:ph sz="quarter" idx="4"/>
          </p:nvPr>
        </p:nvSpPr>
        <p:spPr>
          <a:xfrm>
            <a:off x="6607968" y="3936999"/>
            <a:ext cx="4895056" cy="2455862"/>
          </a:xfrm>
        </p:spPr>
        <p:txBody>
          <a:bodyPr/>
          <a:lstStyle/>
          <a:p>
            <a:r>
              <a:rPr lang="en-US" b="1" dirty="0"/>
              <a:t>The mission of the Global Network of WHO Collaborating Centers is to promote the Health For All populations through the collaboration, communication, and cohesion of the nursing and midwifery global community and its partners.</a:t>
            </a:r>
          </a:p>
          <a:p>
            <a:endParaRPr lang="en-US" dirty="0"/>
          </a:p>
        </p:txBody>
      </p:sp>
      <p:pic>
        <p:nvPicPr>
          <p:cNvPr id="12" name="Picture 11"/>
          <p:cNvPicPr>
            <a:picLocks noChangeAspect="1"/>
          </p:cNvPicPr>
          <p:nvPr/>
        </p:nvPicPr>
        <p:blipFill>
          <a:blip r:embed="rId2"/>
          <a:stretch>
            <a:fillRect/>
          </a:stretch>
        </p:blipFill>
        <p:spPr>
          <a:xfrm>
            <a:off x="1919589" y="183428"/>
            <a:ext cx="8686800" cy="3177309"/>
          </a:xfrm>
          <a:prstGeom prst="rect">
            <a:avLst/>
          </a:prstGeom>
        </p:spPr>
      </p:pic>
    </p:spTree>
    <p:extLst>
      <p:ext uri="{BB962C8B-B14F-4D97-AF65-F5344CB8AC3E}">
        <p14:creationId xmlns:p14="http://schemas.microsoft.com/office/powerpoint/2010/main" val="3496244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733692" y="763097"/>
            <a:ext cx="3549121" cy="1371600"/>
          </a:xfrm>
        </p:spPr>
        <p:txBody>
          <a:bodyPr/>
          <a:lstStyle/>
          <a:p>
            <a:r>
              <a:rPr lang="en-US" b="1" dirty="0"/>
              <a:t>Collaborating Centers</a:t>
            </a:r>
            <a:br>
              <a:rPr lang="en-US" b="1" dirty="0"/>
            </a:br>
            <a:endParaRPr lang="en-US" dirty="0"/>
          </a:p>
        </p:txBody>
      </p:sp>
      <p:pic>
        <p:nvPicPr>
          <p:cNvPr id="10" name="Content Placeholder 9"/>
          <p:cNvPicPr>
            <a:picLocks noGrp="1" noChangeAspect="1"/>
          </p:cNvPicPr>
          <p:nvPr>
            <p:ph idx="1"/>
          </p:nvPr>
        </p:nvPicPr>
        <p:blipFill rotWithShape="1">
          <a:blip r:embed="rId2"/>
          <a:srcRect l="28743" t="9315" r="30329" b="4380"/>
          <a:stretch/>
        </p:blipFill>
        <p:spPr>
          <a:xfrm>
            <a:off x="5865091" y="393642"/>
            <a:ext cx="5107709" cy="6026361"/>
          </a:xfrm>
          <a:prstGeom prst="rect">
            <a:avLst/>
          </a:prstGeom>
        </p:spPr>
      </p:pic>
      <p:pic>
        <p:nvPicPr>
          <p:cNvPr id="14" name="Picture 13"/>
          <p:cNvPicPr>
            <a:picLocks noChangeAspect="1"/>
          </p:cNvPicPr>
          <p:nvPr/>
        </p:nvPicPr>
        <p:blipFill>
          <a:blip r:embed="rId3"/>
          <a:stretch>
            <a:fillRect/>
          </a:stretch>
        </p:blipFill>
        <p:spPr>
          <a:xfrm>
            <a:off x="797614" y="2244436"/>
            <a:ext cx="4938168" cy="1910716"/>
          </a:xfrm>
          <a:prstGeom prst="rect">
            <a:avLst/>
          </a:prstGeom>
        </p:spPr>
      </p:pic>
    </p:spTree>
    <p:extLst>
      <p:ext uri="{BB962C8B-B14F-4D97-AF65-F5344CB8AC3E}">
        <p14:creationId xmlns:p14="http://schemas.microsoft.com/office/powerpoint/2010/main" val="2396580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178" y="639619"/>
            <a:ext cx="3516611" cy="1244600"/>
          </a:xfrm>
        </p:spPr>
        <p:txBody>
          <a:bodyPr/>
          <a:lstStyle/>
          <a:p>
            <a:r>
              <a:rPr lang="en-US" b="1" dirty="0"/>
              <a:t>Nursing Research Foundation, NRF</a:t>
            </a:r>
            <a:endParaRPr lang="en-US" dirty="0"/>
          </a:p>
        </p:txBody>
      </p:sp>
      <p:sp>
        <p:nvSpPr>
          <p:cNvPr id="4" name="Text Placeholder 3"/>
          <p:cNvSpPr>
            <a:spLocks noGrp="1"/>
          </p:cNvSpPr>
          <p:nvPr>
            <p:ph type="body" sz="half" idx="2"/>
          </p:nvPr>
        </p:nvSpPr>
        <p:spPr>
          <a:xfrm>
            <a:off x="1273723" y="4699003"/>
            <a:ext cx="3378066" cy="249381"/>
          </a:xfrm>
        </p:spPr>
        <p:txBody>
          <a:bodyPr>
            <a:normAutofit fontScale="55000" lnSpcReduction="20000"/>
          </a:bodyPr>
          <a:lstStyle/>
          <a:p>
            <a:r>
              <a:rPr lang="en-US" dirty="0"/>
              <a:t>https://www.hotus.fi/nursing-research-foundation-nrf/?lang=en</a:t>
            </a:r>
          </a:p>
        </p:txBody>
      </p:sp>
      <p:pic>
        <p:nvPicPr>
          <p:cNvPr id="11" name="Picture 10"/>
          <p:cNvPicPr>
            <a:picLocks noChangeAspect="1"/>
          </p:cNvPicPr>
          <p:nvPr/>
        </p:nvPicPr>
        <p:blipFill>
          <a:blip r:embed="rId3"/>
          <a:stretch>
            <a:fillRect/>
          </a:stretch>
        </p:blipFill>
        <p:spPr>
          <a:xfrm>
            <a:off x="1273723" y="1884219"/>
            <a:ext cx="3378066" cy="2745510"/>
          </a:xfrm>
          <a:prstGeom prst="rect">
            <a:avLst/>
          </a:prstGeom>
        </p:spPr>
      </p:pic>
      <p:sp>
        <p:nvSpPr>
          <p:cNvPr id="12" name="Rectangle 11"/>
          <p:cNvSpPr/>
          <p:nvPr/>
        </p:nvSpPr>
        <p:spPr>
          <a:xfrm>
            <a:off x="4790334" y="148430"/>
            <a:ext cx="7101253" cy="6217087"/>
          </a:xfrm>
          <a:prstGeom prst="rect">
            <a:avLst/>
          </a:prstGeom>
        </p:spPr>
        <p:txBody>
          <a:bodyPr wrap="square">
            <a:spAutoFit/>
          </a:bodyPr>
          <a:lstStyle/>
          <a:p>
            <a:r>
              <a:rPr lang="en-US" b="1" dirty="0">
                <a:solidFill>
                  <a:srgbClr val="585450"/>
                </a:solidFill>
                <a:latin typeface="Roboto"/>
              </a:rPr>
              <a:t>Tasks of the NRF:</a:t>
            </a:r>
            <a:br>
              <a:rPr lang="en-US" dirty="0">
                <a:solidFill>
                  <a:srgbClr val="585450"/>
                </a:solidFill>
                <a:latin typeface="Roboto"/>
              </a:rPr>
            </a:br>
            <a:r>
              <a:rPr lang="en-US" dirty="0">
                <a:solidFill>
                  <a:srgbClr val="585450"/>
                </a:solidFill>
                <a:latin typeface="Roboto"/>
              </a:rPr>
              <a:t>• </a:t>
            </a:r>
            <a:r>
              <a:rPr lang="en-US" sz="1900" dirty="0">
                <a:solidFill>
                  <a:srgbClr val="585450"/>
                </a:solidFill>
                <a:latin typeface="Roboto"/>
              </a:rPr>
              <a:t>To synthesize the best available evidence: e.g. national evidence-based clinical guidelines for nursing (</a:t>
            </a:r>
            <a:r>
              <a:rPr lang="en-US" sz="1900" dirty="0" err="1">
                <a:solidFill>
                  <a:srgbClr val="585450"/>
                </a:solidFill>
                <a:latin typeface="Roboto"/>
              </a:rPr>
              <a:t>Hotus</a:t>
            </a:r>
            <a:r>
              <a:rPr lang="en-US" sz="1900" dirty="0">
                <a:solidFill>
                  <a:srgbClr val="585450"/>
                </a:solidFill>
                <a:latin typeface="Roboto"/>
              </a:rPr>
              <a:t>-guidelines), Evidence Tips, systematic reviews, scoping reviews, rapid reviews</a:t>
            </a:r>
            <a:br>
              <a:rPr lang="en-US" sz="1900" dirty="0">
                <a:solidFill>
                  <a:srgbClr val="585450"/>
                </a:solidFill>
                <a:latin typeface="Roboto"/>
              </a:rPr>
            </a:br>
            <a:r>
              <a:rPr lang="en-US" sz="1900" dirty="0">
                <a:solidFill>
                  <a:srgbClr val="585450"/>
                </a:solidFill>
                <a:latin typeface="Roboto"/>
              </a:rPr>
              <a:t>• To disseminate the evidence: e.g. publications, statements, lectures in the field of evidence-based health care</a:t>
            </a:r>
            <a:br>
              <a:rPr lang="en-US" sz="1900" dirty="0">
                <a:solidFill>
                  <a:srgbClr val="585450"/>
                </a:solidFill>
                <a:latin typeface="Roboto"/>
              </a:rPr>
            </a:br>
            <a:r>
              <a:rPr lang="en-US" sz="1900" dirty="0">
                <a:solidFill>
                  <a:srgbClr val="585450"/>
                </a:solidFill>
                <a:latin typeface="Roboto"/>
              </a:rPr>
              <a:t>• To support the implementation of the evidence: operational models for supporting implementation, such as Consistent nursing practices – a model for developing evidence-based practices (OMEBP) and The Action Model for Expertise (</a:t>
            </a:r>
            <a:r>
              <a:rPr lang="en-US" sz="1900" dirty="0" err="1">
                <a:solidFill>
                  <a:srgbClr val="585450"/>
                </a:solidFill>
                <a:latin typeface="Roboto"/>
              </a:rPr>
              <a:t>FinAME</a:t>
            </a:r>
            <a:r>
              <a:rPr lang="en-US" sz="1900" dirty="0">
                <a:solidFill>
                  <a:srgbClr val="585450"/>
                </a:solidFill>
                <a:latin typeface="Roboto"/>
              </a:rPr>
              <a:t>). In addition, NRF participates in collaborative projects promoting the evidence-based healthcare (EBHC).</a:t>
            </a:r>
          </a:p>
          <a:p>
            <a:endParaRPr lang="en-US" sz="1900" b="1" dirty="0">
              <a:solidFill>
                <a:srgbClr val="585450"/>
              </a:solidFill>
              <a:latin typeface="Roboto"/>
            </a:endParaRPr>
          </a:p>
          <a:p>
            <a:r>
              <a:rPr lang="en-US" sz="1900" b="1" dirty="0">
                <a:solidFill>
                  <a:srgbClr val="585450"/>
                </a:solidFill>
                <a:latin typeface="Roboto"/>
              </a:rPr>
              <a:t>Two international collaboration centers</a:t>
            </a:r>
            <a:br>
              <a:rPr lang="en-US" sz="1900" b="1" dirty="0">
                <a:solidFill>
                  <a:srgbClr val="585450"/>
                </a:solidFill>
                <a:latin typeface="Roboto"/>
              </a:rPr>
            </a:br>
            <a:r>
              <a:rPr lang="en-US" sz="1900" dirty="0">
                <a:solidFill>
                  <a:srgbClr val="585450"/>
                </a:solidFill>
                <a:latin typeface="Roboto"/>
              </a:rPr>
              <a:t>The NRF is hosting two collaborating Centers, which main mission is improving EBP on both national and international level:</a:t>
            </a:r>
            <a:br>
              <a:rPr lang="en-US" sz="1900" dirty="0">
                <a:solidFill>
                  <a:srgbClr val="585450"/>
                </a:solidFill>
                <a:latin typeface="Roboto"/>
              </a:rPr>
            </a:br>
            <a:r>
              <a:rPr lang="en-US" sz="1900" dirty="0">
                <a:solidFill>
                  <a:srgbClr val="585450"/>
                </a:solidFill>
                <a:latin typeface="Roboto"/>
              </a:rPr>
              <a:t>• WHO Collaborating Centers for Nursing (since 1977)</a:t>
            </a:r>
            <a:br>
              <a:rPr lang="en-US" sz="1900" dirty="0">
                <a:solidFill>
                  <a:srgbClr val="585450"/>
                </a:solidFill>
                <a:latin typeface="Roboto"/>
              </a:rPr>
            </a:br>
            <a:r>
              <a:rPr lang="en-US" sz="1900" dirty="0">
                <a:solidFill>
                  <a:srgbClr val="585450"/>
                </a:solidFill>
                <a:latin typeface="Roboto"/>
              </a:rPr>
              <a:t>• The Finnish Center for Evidence-Based Health Care: A JBI Center of Excellence (since 2010)</a:t>
            </a:r>
            <a:endParaRPr lang="en-US" sz="1900" b="0" i="0" dirty="0">
              <a:solidFill>
                <a:srgbClr val="585450"/>
              </a:solidFill>
              <a:effectLst/>
              <a:latin typeface="Roboto"/>
            </a:endParaRPr>
          </a:p>
        </p:txBody>
      </p:sp>
    </p:spTree>
    <p:extLst>
      <p:ext uri="{BB962C8B-B14F-4D97-AF65-F5344CB8AC3E}">
        <p14:creationId xmlns:p14="http://schemas.microsoft.com/office/powerpoint/2010/main" val="762797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62412" y="747673"/>
            <a:ext cx="8039619" cy="2201884"/>
          </a:xfrm>
          <a:prstGeom prst="rect">
            <a:avLst/>
          </a:prstGeom>
        </p:spPr>
      </p:pic>
      <p:sp>
        <p:nvSpPr>
          <p:cNvPr id="7" name="Rectangle 6"/>
          <p:cNvSpPr/>
          <p:nvPr/>
        </p:nvSpPr>
        <p:spPr>
          <a:xfrm>
            <a:off x="1983969" y="224453"/>
            <a:ext cx="8996506" cy="523220"/>
          </a:xfrm>
          <a:prstGeom prst="rect">
            <a:avLst/>
          </a:prstGeom>
        </p:spPr>
        <p:txBody>
          <a:bodyPr wrap="square">
            <a:spAutoFit/>
          </a:bodyPr>
          <a:lstStyle/>
          <a:p>
            <a:pPr lvl="0" defTabSz="914400" eaLnBrk="0" fontAlgn="base" hangingPunct="0">
              <a:spcBef>
                <a:spcPct val="0"/>
              </a:spcBef>
              <a:spcAft>
                <a:spcPct val="0"/>
              </a:spcAft>
            </a:pPr>
            <a:r>
              <a:rPr lang="en-US" altLang="en-US" sz="2800" b="1" dirty="0">
                <a:solidFill>
                  <a:srgbClr val="8C0505"/>
                </a:solidFill>
                <a:latin typeface="Open Sans"/>
              </a:rPr>
              <a:t>Global Network of Public Health Nursing </a:t>
            </a:r>
            <a:r>
              <a:rPr lang="en-US" sz="2800" dirty="0">
                <a:solidFill>
                  <a:srgbClr val="494949"/>
                </a:solidFill>
                <a:latin typeface="Open Sans"/>
              </a:rPr>
              <a:t>(GNPHN) </a:t>
            </a:r>
            <a:endParaRPr lang="en-US" altLang="en-US" sz="2800" b="1" dirty="0">
              <a:solidFill>
                <a:srgbClr val="8C0505"/>
              </a:solidFill>
              <a:latin typeface="Open Sans"/>
            </a:endParaRPr>
          </a:p>
        </p:txBody>
      </p:sp>
      <p:sp>
        <p:nvSpPr>
          <p:cNvPr id="8" name="Rectangle 7"/>
          <p:cNvSpPr/>
          <p:nvPr/>
        </p:nvSpPr>
        <p:spPr>
          <a:xfrm>
            <a:off x="1983968" y="2949557"/>
            <a:ext cx="8996506" cy="3416320"/>
          </a:xfrm>
          <a:prstGeom prst="rect">
            <a:avLst/>
          </a:prstGeom>
        </p:spPr>
        <p:txBody>
          <a:bodyPr wrap="square">
            <a:spAutoFit/>
          </a:bodyPr>
          <a:lstStyle/>
          <a:p>
            <a:r>
              <a:rPr lang="en-US" sz="2400" dirty="0">
                <a:solidFill>
                  <a:srgbClr val="494949"/>
                </a:solidFill>
                <a:latin typeface="Open Sans"/>
              </a:rPr>
              <a:t>GNPHN aims to support public health nurses in developing their practice where ever they work in the world.</a:t>
            </a:r>
          </a:p>
          <a:p>
            <a:r>
              <a:rPr lang="en-US" sz="2400" dirty="0">
                <a:solidFill>
                  <a:srgbClr val="494949"/>
                </a:solidFill>
                <a:latin typeface="Open Sans"/>
              </a:rPr>
              <a:t>Sharing of knowledge and public health nursing practice across the world has been the driving force of the five International Public Health Nursing conferences which took place in 2009, 2011, 2013,2016 and 2019.  At these conferences, the delegates identified the need for a forum to support the ongoing conversations and discussions between the conferences.</a:t>
            </a:r>
            <a:endParaRPr lang="en-US" sz="2400" b="0" i="0" dirty="0">
              <a:solidFill>
                <a:srgbClr val="494949"/>
              </a:solidFill>
              <a:effectLst/>
              <a:latin typeface="Open Sans"/>
            </a:endParaRPr>
          </a:p>
        </p:txBody>
      </p:sp>
    </p:spTree>
    <p:extLst>
      <p:ext uri="{BB962C8B-B14F-4D97-AF65-F5344CB8AC3E}">
        <p14:creationId xmlns:p14="http://schemas.microsoft.com/office/powerpoint/2010/main" val="2590501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33829"/>
            <a:ext cx="12061371" cy="5944851"/>
          </a:xfrm>
          <a:prstGeom prst="rect">
            <a:avLst/>
          </a:prstGeom>
        </p:spPr>
      </p:pic>
    </p:spTree>
    <p:extLst>
      <p:ext uri="{BB962C8B-B14F-4D97-AF65-F5344CB8AC3E}">
        <p14:creationId xmlns:p14="http://schemas.microsoft.com/office/powerpoint/2010/main" val="279470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A234B-6961-077F-E053-62608D206BD9}"/>
              </a:ext>
            </a:extLst>
          </p:cNvPr>
          <p:cNvSpPr>
            <a:spLocks noGrp="1"/>
          </p:cNvSpPr>
          <p:nvPr>
            <p:ph type="title"/>
          </p:nvPr>
        </p:nvSpPr>
        <p:spPr>
          <a:xfrm>
            <a:off x="1847850" y="274639"/>
            <a:ext cx="8362950" cy="1138237"/>
          </a:xfrm>
        </p:spPr>
        <p:txBody>
          <a:bodyPr/>
          <a:lstStyle/>
          <a:p>
            <a:pPr>
              <a:defRPr/>
            </a:pPr>
            <a:r>
              <a:rPr lang="en-US" sz="4800" dirty="0">
                <a:solidFill>
                  <a:schemeClr val="accent3"/>
                </a:solidFill>
                <a:latin typeface="Adobe Caslon Pro Bold" panose="0205070206050A020403" pitchFamily="18" charset="0"/>
              </a:rPr>
              <a:t>Journal History &amp; Statistics </a:t>
            </a:r>
          </a:p>
        </p:txBody>
      </p:sp>
      <p:graphicFrame>
        <p:nvGraphicFramePr>
          <p:cNvPr id="4" name="Content Placeholder 6">
            <a:extLst>
              <a:ext uri="{FF2B5EF4-FFF2-40B4-BE49-F238E27FC236}">
                <a16:creationId xmlns:a16="http://schemas.microsoft.com/office/drawing/2014/main" id="{D28E8F91-AAF5-5B2F-84D8-1551A00DD47F}"/>
              </a:ext>
            </a:extLst>
          </p:cNvPr>
          <p:cNvGraphicFramePr>
            <a:graphicFrameLocks/>
          </p:cNvGraphicFramePr>
          <p:nvPr>
            <p:extLst>
              <p:ext uri="{D42A27DB-BD31-4B8C-83A1-F6EECF244321}">
                <p14:modId xmlns:p14="http://schemas.microsoft.com/office/powerpoint/2010/main" val="1555203423"/>
              </p:ext>
            </p:extLst>
          </p:nvPr>
        </p:nvGraphicFramePr>
        <p:xfrm>
          <a:off x="1902021" y="1758462"/>
          <a:ext cx="8362950" cy="4375340"/>
        </p:xfrm>
        <a:graphic>
          <a:graphicData uri="http://schemas.openxmlformats.org/drawingml/2006/table">
            <a:tbl>
              <a:tblPr/>
              <a:tblGrid>
                <a:gridCol w="5852804">
                  <a:extLst>
                    <a:ext uri="{9D8B030D-6E8A-4147-A177-3AD203B41FA5}">
                      <a16:colId xmlns:a16="http://schemas.microsoft.com/office/drawing/2014/main" val="3976893413"/>
                    </a:ext>
                  </a:extLst>
                </a:gridCol>
                <a:gridCol w="2510146">
                  <a:extLst>
                    <a:ext uri="{9D8B030D-6E8A-4147-A177-3AD203B41FA5}">
                      <a16:colId xmlns:a16="http://schemas.microsoft.com/office/drawing/2014/main" val="552042816"/>
                    </a:ext>
                  </a:extLst>
                </a:gridCol>
              </a:tblGrid>
              <a:tr h="1093835">
                <a:tc>
                  <a:txBody>
                    <a:bodyPr/>
                    <a:lstStyle/>
                    <a:p>
                      <a:pPr algn="l"/>
                      <a:r>
                        <a:rPr lang="en-US" sz="2800" b="1" dirty="0">
                          <a:solidFill>
                            <a:schemeClr val="bg1"/>
                          </a:solidFill>
                          <a:latin typeface="Garamond" panose="02020404030301010803" pitchFamily="18" charset="0"/>
                          <a:cs typeface="Times New Roman" panose="02020603050405020304" pitchFamily="18" charset="0"/>
                        </a:rPr>
                        <a:t>First year of publication</a:t>
                      </a:r>
                      <a:endParaRPr lang="en-US" sz="2800" b="1" dirty="0">
                        <a:solidFill>
                          <a:schemeClr val="bg1"/>
                        </a:solidFill>
                        <a:effectLst/>
                        <a:latin typeface="Garamond" panose="02020404030301010803" pitchFamily="18" charset="0"/>
                      </a:endParaRP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1E6292"/>
                    </a:solidFill>
                  </a:tcPr>
                </a:tc>
                <a:tc>
                  <a:txBody>
                    <a:bodyPr/>
                    <a:lstStyle/>
                    <a:p>
                      <a:pPr algn="ctr"/>
                      <a:r>
                        <a:rPr lang="en-US" sz="2800" b="1" dirty="0">
                          <a:effectLst/>
                          <a:latin typeface="Garamond" panose="02020404030301010803" pitchFamily="18" charset="0"/>
                        </a:rPr>
                        <a:t>2014</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FFFFFF"/>
                    </a:solidFill>
                  </a:tcPr>
                </a:tc>
                <a:extLst>
                  <a:ext uri="{0D108BD9-81ED-4DB2-BD59-A6C34878D82A}">
                    <a16:rowId xmlns:a16="http://schemas.microsoft.com/office/drawing/2014/main" val="1150221301"/>
                  </a:ext>
                </a:extLst>
              </a:tr>
              <a:tr h="1093835">
                <a:tc>
                  <a:txBody>
                    <a:bodyPr/>
                    <a:lstStyle/>
                    <a:p>
                      <a:pPr algn="l"/>
                      <a:r>
                        <a:rPr lang="en-US" sz="2800" b="1" dirty="0">
                          <a:solidFill>
                            <a:srgbClr val="FFFFFF"/>
                          </a:solidFill>
                          <a:effectLst/>
                          <a:latin typeface="Garamond" panose="02020404030301010803" pitchFamily="18" charset="0"/>
                        </a:rPr>
                        <a:t>Number of volumes</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1E6292"/>
                    </a:solidFill>
                  </a:tcPr>
                </a:tc>
                <a:tc>
                  <a:txBody>
                    <a:bodyPr/>
                    <a:lstStyle/>
                    <a:p>
                      <a:pPr algn="ctr"/>
                      <a:r>
                        <a:rPr lang="en-US" sz="2800" b="1" dirty="0">
                          <a:effectLst/>
                          <a:latin typeface="Garamond" panose="02020404030301010803" pitchFamily="18" charset="0"/>
                        </a:rPr>
                        <a:t>9</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FFFFFF"/>
                    </a:solidFill>
                  </a:tcPr>
                </a:tc>
                <a:extLst>
                  <a:ext uri="{0D108BD9-81ED-4DB2-BD59-A6C34878D82A}">
                    <a16:rowId xmlns:a16="http://schemas.microsoft.com/office/drawing/2014/main" val="3033355003"/>
                  </a:ext>
                </a:extLst>
              </a:tr>
              <a:tr h="1093835">
                <a:tc>
                  <a:txBody>
                    <a:bodyPr/>
                    <a:lstStyle/>
                    <a:p>
                      <a:pPr algn="l"/>
                      <a:r>
                        <a:rPr lang="en-US" sz="2800" b="1" dirty="0">
                          <a:solidFill>
                            <a:srgbClr val="FFFFFF"/>
                          </a:solidFill>
                          <a:effectLst/>
                          <a:latin typeface="Garamond" panose="02020404030301010803" pitchFamily="18" charset="0"/>
                        </a:rPr>
                        <a:t>Number of issues</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1E6292"/>
                    </a:solidFill>
                  </a:tcPr>
                </a:tc>
                <a:tc>
                  <a:txBody>
                    <a:bodyPr/>
                    <a:lstStyle/>
                    <a:p>
                      <a:pPr algn="ctr"/>
                      <a:r>
                        <a:rPr lang="en-US" sz="2800" b="1" dirty="0">
                          <a:effectLst/>
                          <a:latin typeface="Garamond" panose="02020404030301010803" pitchFamily="18" charset="0"/>
                        </a:rPr>
                        <a:t>34</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EEEEEE"/>
                    </a:solidFill>
                  </a:tcPr>
                </a:tc>
                <a:extLst>
                  <a:ext uri="{0D108BD9-81ED-4DB2-BD59-A6C34878D82A}">
                    <a16:rowId xmlns:a16="http://schemas.microsoft.com/office/drawing/2014/main" val="1977591157"/>
                  </a:ext>
                </a:extLst>
              </a:tr>
              <a:tr h="1093835">
                <a:tc>
                  <a:txBody>
                    <a:bodyPr/>
                    <a:lstStyle/>
                    <a:p>
                      <a:pPr algn="l"/>
                      <a:r>
                        <a:rPr lang="en-US" sz="2800" b="1">
                          <a:solidFill>
                            <a:srgbClr val="FFFFFF"/>
                          </a:solidFill>
                          <a:effectLst/>
                          <a:latin typeface="Garamond" panose="02020404030301010803" pitchFamily="18" charset="0"/>
                        </a:rPr>
                        <a:t>Published articles</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1E6292"/>
                    </a:solidFill>
                  </a:tcPr>
                </a:tc>
                <a:tc>
                  <a:txBody>
                    <a:bodyPr/>
                    <a:lstStyle/>
                    <a:p>
                      <a:pPr algn="ctr"/>
                      <a:r>
                        <a:rPr lang="en-US" sz="2800" b="1" dirty="0">
                          <a:effectLst/>
                          <a:latin typeface="Garamond" panose="02020404030301010803" pitchFamily="18" charset="0"/>
                        </a:rPr>
                        <a:t>259</a:t>
                      </a:r>
                    </a:p>
                  </a:txBody>
                  <a:tcPr marL="142875" marR="142875" marT="142875" marB="142875"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cell3D prstMaterial="dkEdge">
                      <a:bevel prst="convex"/>
                      <a:lightRig rig="flood" dir="t"/>
                    </a:cell3D>
                    <a:solidFill>
                      <a:srgbClr val="FFFFFF"/>
                    </a:solidFill>
                  </a:tcPr>
                </a:tc>
                <a:extLst>
                  <a:ext uri="{0D108BD9-81ED-4DB2-BD59-A6C34878D82A}">
                    <a16:rowId xmlns:a16="http://schemas.microsoft.com/office/drawing/2014/main" val="1271777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9943"/>
            <a:ext cx="12256219" cy="5977234"/>
          </a:xfrm>
          <a:prstGeom prst="rect">
            <a:avLst/>
          </a:prstGeom>
        </p:spPr>
      </p:pic>
    </p:spTree>
    <p:extLst>
      <p:ext uri="{BB962C8B-B14F-4D97-AF65-F5344CB8AC3E}">
        <p14:creationId xmlns:p14="http://schemas.microsoft.com/office/powerpoint/2010/main" val="3643717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415" b="4243"/>
          <a:stretch/>
        </p:blipFill>
        <p:spPr>
          <a:xfrm>
            <a:off x="0" y="609600"/>
            <a:ext cx="12116194" cy="5884553"/>
          </a:xfrm>
          <a:prstGeom prst="rect">
            <a:avLst/>
          </a:prstGeom>
        </p:spPr>
      </p:pic>
    </p:spTree>
    <p:extLst>
      <p:ext uri="{BB962C8B-B14F-4D97-AF65-F5344CB8AC3E}">
        <p14:creationId xmlns:p14="http://schemas.microsoft.com/office/powerpoint/2010/main" val="1896714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016" t="10002" r="13640" b="3811"/>
          <a:stretch/>
        </p:blipFill>
        <p:spPr>
          <a:xfrm>
            <a:off x="689959" y="0"/>
            <a:ext cx="10375206" cy="6858000"/>
          </a:xfrm>
          <a:prstGeom prst="rect">
            <a:avLst/>
          </a:prstGeom>
        </p:spPr>
      </p:pic>
    </p:spTree>
    <p:extLst>
      <p:ext uri="{BB962C8B-B14F-4D97-AF65-F5344CB8AC3E}">
        <p14:creationId xmlns:p14="http://schemas.microsoft.com/office/powerpoint/2010/main" val="41152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3873" t="-39034" r="-35137" b="-39979"/>
          <a:stretch/>
        </p:blipFill>
        <p:spPr>
          <a:xfrm>
            <a:off x="-2947988" y="-966788"/>
            <a:ext cx="18087975" cy="8791575"/>
          </a:xfrm>
          <a:prstGeom prst="rect">
            <a:avLst/>
          </a:prstGeom>
        </p:spPr>
      </p:pic>
    </p:spTree>
    <p:extLst>
      <p:ext uri="{BB962C8B-B14F-4D97-AF65-F5344CB8AC3E}">
        <p14:creationId xmlns:p14="http://schemas.microsoft.com/office/powerpoint/2010/main" val="1251294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21273" t="12517" r="22721" b="3707"/>
          <a:stretch/>
        </p:blipFill>
        <p:spPr>
          <a:xfrm>
            <a:off x="2733448" y="0"/>
            <a:ext cx="8115300" cy="6829425"/>
          </a:xfrm>
          <a:prstGeom prst="rect">
            <a:avLst/>
          </a:prstGeom>
        </p:spPr>
      </p:pic>
    </p:spTree>
    <p:extLst>
      <p:ext uri="{BB962C8B-B14F-4D97-AF65-F5344CB8AC3E}">
        <p14:creationId xmlns:p14="http://schemas.microsoft.com/office/powerpoint/2010/main" val="27621358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6913" y="1384969"/>
            <a:ext cx="10315668" cy="5234195"/>
          </a:xfrm>
        </p:spPr>
        <p:txBody>
          <a:bodyPr>
            <a:noAutofit/>
          </a:bodyPr>
          <a:lstStyle/>
          <a:p>
            <a:pPr marL="0" lvl="0"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The two factors that determine the level of ethical concern are the degree of cultural difference between the involved countries and the potential for exploitation.</a:t>
            </a:r>
          </a:p>
          <a:p>
            <a:pPr marL="0" lvl="0"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 Studies with principle investigators from a more developed country who are recruiting participants from a less well-developed country are of greater concern than collaboration between researchers of similarly developed countries collecting data for purposes of comparison, because of the greater potential for exploitation.</a:t>
            </a:r>
          </a:p>
          <a:p>
            <a:pPr marL="0" lvl="0"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Method and data-gathering techniques of particular concern to nurses, such as interviewing, psychosocial intervention, participant observation, and other anthropological techniques, may be liable to different types of problems to quantitative health care research.</a:t>
            </a:r>
          </a:p>
        </p:txBody>
      </p:sp>
      <p:sp>
        <p:nvSpPr>
          <p:cNvPr id="4" name="Title 1"/>
          <p:cNvSpPr>
            <a:spLocks noGrp="1"/>
          </p:cNvSpPr>
          <p:nvPr>
            <p:ph type="title"/>
          </p:nvPr>
        </p:nvSpPr>
        <p:spPr>
          <a:xfrm>
            <a:off x="1497958" y="0"/>
            <a:ext cx="10018713" cy="1384969"/>
          </a:xfrm>
        </p:spPr>
        <p:txBody>
          <a:bodyPr>
            <a:noAutofit/>
            <a:scene3d>
              <a:camera prst="orthographicFront"/>
              <a:lightRig rig="threePt" dir="t"/>
            </a:scene3d>
            <a:sp3d extrusionH="57150">
              <a:bevelT h="25400" prst="softRound"/>
            </a:sp3d>
          </a:bodyPr>
          <a:lstStyle/>
          <a:p>
            <a:r>
              <a:rPr lang="en-US" sz="3600" dirty="0">
                <a:solidFill>
                  <a:srgbClr val="0070C0"/>
                </a:solidFill>
                <a:effectLst>
                  <a:innerShdw blurRad="63500" dist="50800" dir="16200000">
                    <a:prstClr val="black">
                      <a:alpha val="50000"/>
                    </a:prstClr>
                  </a:innerShdw>
                </a:effectLst>
              </a:rPr>
              <a:t>Ethical Considerations in </a:t>
            </a:r>
            <a:br>
              <a:rPr lang="en-US" sz="3600" dirty="0">
                <a:solidFill>
                  <a:srgbClr val="0070C0"/>
                </a:solidFill>
                <a:effectLst>
                  <a:innerShdw blurRad="63500" dist="50800" dir="16200000">
                    <a:prstClr val="black">
                      <a:alpha val="50000"/>
                    </a:prstClr>
                  </a:innerShdw>
                </a:effectLst>
              </a:rPr>
            </a:br>
            <a:r>
              <a:rPr lang="en-US" sz="3600" dirty="0">
                <a:solidFill>
                  <a:srgbClr val="0070C0"/>
                </a:solidFill>
                <a:effectLst>
                  <a:innerShdw blurRad="63500" dist="50800" dir="16200000">
                    <a:prstClr val="black">
                      <a:alpha val="50000"/>
                    </a:prstClr>
                  </a:innerShdw>
                </a:effectLst>
              </a:rPr>
              <a:t>International Nursing Research</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150" y="6020972"/>
            <a:ext cx="3449050" cy="951290"/>
          </a:xfrm>
          <a:prstGeom prst="rect">
            <a:avLst/>
          </a:prstGeom>
          <a:ln>
            <a:noFill/>
          </a:ln>
          <a:effectLst>
            <a:softEdge rad="112500"/>
          </a:effectLst>
        </p:spPr>
      </p:pic>
    </p:spTree>
    <p:extLst>
      <p:ext uri="{BB962C8B-B14F-4D97-AF65-F5344CB8AC3E}">
        <p14:creationId xmlns:p14="http://schemas.microsoft.com/office/powerpoint/2010/main" val="3038854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590" y="156411"/>
            <a:ext cx="10018713" cy="1686457"/>
          </a:xfrm>
        </p:spPr>
        <p:txBody>
          <a:bodyPr>
            <a:noAutofit/>
            <a:scene3d>
              <a:camera prst="orthographicFront"/>
              <a:lightRig rig="threePt" dir="t"/>
            </a:scene3d>
            <a:sp3d extrusionH="57150">
              <a:bevelT h="25400" prst="softRound"/>
            </a:sp3d>
          </a:bodyPr>
          <a:lstStyle/>
          <a:p>
            <a:r>
              <a:rPr lang="en-US" sz="3600" dirty="0">
                <a:solidFill>
                  <a:srgbClr val="0070C0"/>
                </a:solidFill>
                <a:effectLst>
                  <a:innerShdw blurRad="63500" dist="50800" dir="16200000">
                    <a:prstClr val="black">
                      <a:alpha val="50000"/>
                    </a:prstClr>
                  </a:innerShdw>
                </a:effectLst>
              </a:rPr>
              <a:t>Ethical Considerations in </a:t>
            </a:r>
            <a:br>
              <a:rPr lang="en-US" sz="3600" dirty="0">
                <a:solidFill>
                  <a:srgbClr val="0070C0"/>
                </a:solidFill>
                <a:effectLst>
                  <a:innerShdw blurRad="63500" dist="50800" dir="16200000">
                    <a:prstClr val="black">
                      <a:alpha val="50000"/>
                    </a:prstClr>
                  </a:innerShdw>
                </a:effectLst>
              </a:rPr>
            </a:br>
            <a:r>
              <a:rPr lang="en-US" sz="3600" dirty="0">
                <a:solidFill>
                  <a:srgbClr val="0070C0"/>
                </a:solidFill>
                <a:effectLst>
                  <a:innerShdw blurRad="63500" dist="50800" dir="16200000">
                    <a:prstClr val="black">
                      <a:alpha val="50000"/>
                    </a:prstClr>
                  </a:innerShdw>
                </a:effectLst>
              </a:rPr>
              <a:t>International Nursing Research</a:t>
            </a:r>
            <a:endParaRPr lang="en-US" sz="2800" dirty="0"/>
          </a:p>
        </p:txBody>
      </p:sp>
      <p:sp>
        <p:nvSpPr>
          <p:cNvPr id="3" name="Content Placeholder 2"/>
          <p:cNvSpPr>
            <a:spLocks noGrp="1"/>
          </p:cNvSpPr>
          <p:nvPr>
            <p:ph idx="1"/>
          </p:nvPr>
        </p:nvSpPr>
        <p:spPr>
          <a:xfrm>
            <a:off x="1579221" y="1842868"/>
            <a:ext cx="9345449" cy="4485428"/>
          </a:xfrm>
        </p:spPr>
        <p:txBody>
          <a:bodyPr>
            <a:noAutofit/>
          </a:bodyPr>
          <a:lstStyle/>
          <a:p>
            <a:pPr marL="0" lvl="0" algn="just">
              <a:lnSpc>
                <a:spcPct val="105000"/>
              </a:lnSpc>
              <a:spcBef>
                <a:spcPts val="0"/>
              </a:spcBef>
              <a:spcAft>
                <a:spcPts val="800"/>
              </a:spcAft>
              <a:buClr>
                <a:srgbClr val="30ACEC">
                  <a:lumMod val="75000"/>
                </a:srgbClr>
              </a:buClr>
              <a:buFont typeface="Wingdings" panose="05000000000000000000" pitchFamily="2" charset="2"/>
              <a:buChar char="§"/>
            </a:pPr>
            <a:r>
              <a:rPr lang="en-US" sz="2800" dirty="0">
                <a:solidFill>
                  <a:prstClr val="black"/>
                </a:solidFill>
                <a:ea typeface="Times New Roman" panose="02020603050405020304" pitchFamily="18" charset="0"/>
                <a:cs typeface="Times New Roman" panose="02020603050405020304" pitchFamily="18" charset="0"/>
              </a:rPr>
              <a:t>In the context of international HIV/AIDS research, UNAIDS identified factors that create conditions that make countries or communities potentially vulnerable to exploitation. These include:  </a:t>
            </a:r>
          </a:p>
          <a:p>
            <a:pPr marL="457200" lvl="1"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the level of the proposed community’s economic capacity; </a:t>
            </a:r>
          </a:p>
          <a:p>
            <a:pPr marL="457200" lvl="1"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limited experience with, or understanding of, scientific research in the country as a whole; limited local infrastructure, personnel and technical capacity for providing health care and treatment options; </a:t>
            </a:r>
          </a:p>
          <a:p>
            <a:pPr marL="457200" lvl="1"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limited experience and capacity for conducting ethical and scientific review; </a:t>
            </a:r>
          </a:p>
          <a:p>
            <a:pPr marL="457200" lvl="1" algn="just">
              <a:lnSpc>
                <a:spcPct val="105000"/>
              </a:lnSpc>
              <a:spcBef>
                <a:spcPts val="0"/>
              </a:spcBef>
              <a:spcAft>
                <a:spcPts val="800"/>
              </a:spcAft>
              <a:buClr>
                <a:srgbClr val="30ACEC">
                  <a:lumMod val="75000"/>
                </a:srgbClr>
              </a:buClr>
              <a:buFont typeface="Wingdings" panose="05000000000000000000" pitchFamily="2" charset="2"/>
              <a:buChar char="§"/>
            </a:pPr>
            <a:r>
              <a:rPr lang="en-US" dirty="0">
                <a:solidFill>
                  <a:prstClr val="black"/>
                </a:solidFill>
                <a:ea typeface="Times New Roman" panose="02020603050405020304" pitchFamily="18" charset="0"/>
                <a:cs typeface="Times New Roman" panose="02020603050405020304" pitchFamily="18" charset="0"/>
              </a:rPr>
              <a:t>an uncertain ability of individuals in the community to provide informed consent, for instance, as a result of class, gender and other social patterns.</a:t>
            </a:r>
          </a:p>
          <a:p>
            <a:pPr marL="0" marR="0" indent="0" algn="just">
              <a:lnSpc>
                <a:spcPct val="105000"/>
              </a:lnSpc>
              <a:spcBef>
                <a:spcPts val="0"/>
              </a:spcBef>
              <a:spcAft>
                <a:spcPts val="800"/>
              </a:spcAft>
              <a:buNone/>
            </a:pPr>
            <a:r>
              <a:rPr lang="en-US" sz="3200" dirty="0">
                <a:ea typeface="Times New Roman" panose="02020603050405020304" pitchFamily="18" charset="0"/>
                <a:cs typeface="Times New Roman" panose="02020603050405020304" pitchFamily="18" charset="0"/>
              </a:rPr>
              <a:t> </a:t>
            </a:r>
            <a:endParaRPr lang="en-US" sz="2000" dirty="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9925" y="6047388"/>
            <a:ext cx="3449050" cy="810612"/>
          </a:xfrm>
          <a:prstGeom prst="rect">
            <a:avLst/>
          </a:prstGeom>
          <a:ln>
            <a:noFill/>
          </a:ln>
          <a:effectLst>
            <a:softEdge rad="112500"/>
          </a:effectLst>
        </p:spPr>
      </p:pic>
    </p:spTree>
    <p:extLst>
      <p:ext uri="{BB962C8B-B14F-4D97-AF65-F5344CB8AC3E}">
        <p14:creationId xmlns:p14="http://schemas.microsoft.com/office/powerpoint/2010/main" val="2209420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822" r="13462" b="9744"/>
          <a:stretch/>
        </p:blipFill>
        <p:spPr>
          <a:xfrm>
            <a:off x="1556240" y="0"/>
            <a:ext cx="9214338" cy="6908301"/>
          </a:xfrm>
          <a:prstGeom prst="rect">
            <a:avLst/>
          </a:prstGeom>
        </p:spPr>
      </p:pic>
    </p:spTree>
    <p:extLst>
      <p:ext uri="{BB962C8B-B14F-4D97-AF65-F5344CB8AC3E}">
        <p14:creationId xmlns:p14="http://schemas.microsoft.com/office/powerpoint/2010/main" val="2893328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11" t="9159" r="2197" b="11246"/>
          <a:stretch/>
        </p:blipFill>
        <p:spPr>
          <a:xfrm>
            <a:off x="452582" y="628073"/>
            <a:ext cx="11471563" cy="5458691"/>
          </a:xfrm>
          <a:prstGeom prst="rect">
            <a:avLst/>
          </a:prstGeom>
        </p:spPr>
      </p:pic>
    </p:spTree>
    <p:extLst>
      <p:ext uri="{BB962C8B-B14F-4D97-AF65-F5344CB8AC3E}">
        <p14:creationId xmlns:p14="http://schemas.microsoft.com/office/powerpoint/2010/main" val="31203922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3098" t="8478" r="13581" b="10702"/>
          <a:stretch/>
        </p:blipFill>
        <p:spPr>
          <a:xfrm>
            <a:off x="474784" y="-79131"/>
            <a:ext cx="11187953" cy="6937131"/>
          </a:xfrm>
          <a:prstGeom prst="rect">
            <a:avLst/>
          </a:prstGeom>
        </p:spPr>
      </p:pic>
    </p:spTree>
    <p:extLst>
      <p:ext uri="{BB962C8B-B14F-4D97-AF65-F5344CB8AC3E}">
        <p14:creationId xmlns:p14="http://schemas.microsoft.com/office/powerpoint/2010/main" val="133810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19C1-BCF9-E03E-8BDB-79EFAA22E50B}"/>
              </a:ext>
            </a:extLst>
          </p:cNvPr>
          <p:cNvSpPr>
            <a:spLocks noGrp="1"/>
          </p:cNvSpPr>
          <p:nvPr>
            <p:ph type="title"/>
          </p:nvPr>
        </p:nvSpPr>
        <p:spPr>
          <a:xfrm>
            <a:off x="1470243" y="180011"/>
            <a:ext cx="10018713" cy="1752599"/>
          </a:xfrm>
        </p:spPr>
        <p:txBody>
          <a:bodyPr/>
          <a:lstStyle/>
          <a:p>
            <a:pPr>
              <a:defRPr/>
            </a:pPr>
            <a:r>
              <a:rPr lang="en-US" sz="4800" dirty="0">
                <a:solidFill>
                  <a:schemeClr val="accent3"/>
                </a:solidFill>
                <a:latin typeface="Adobe Caslon Pro Bold" panose="0205070206050A020403" pitchFamily="18" charset="0"/>
              </a:rPr>
              <a:t>Indexing &amp; Abstracting</a:t>
            </a:r>
          </a:p>
        </p:txBody>
      </p:sp>
      <p:sp>
        <p:nvSpPr>
          <p:cNvPr id="3" name="Content Placeholder 2">
            <a:extLst>
              <a:ext uri="{FF2B5EF4-FFF2-40B4-BE49-F238E27FC236}">
                <a16:creationId xmlns:a16="http://schemas.microsoft.com/office/drawing/2014/main" id="{C5F6644E-4FB6-3CF6-0FB8-745BB104D96B}"/>
              </a:ext>
            </a:extLst>
          </p:cNvPr>
          <p:cNvSpPr>
            <a:spLocks noGrp="1"/>
          </p:cNvSpPr>
          <p:nvPr>
            <p:ph idx="1"/>
          </p:nvPr>
        </p:nvSpPr>
        <p:spPr>
          <a:xfrm>
            <a:off x="1847528" y="1844825"/>
            <a:ext cx="8229600" cy="4320479"/>
          </a:xfrm>
        </p:spPr>
        <p:txBody>
          <a:bodyPr numCol="2">
            <a:normAutofit fontScale="92500" lnSpcReduction="20000"/>
          </a:bodyPr>
          <a:lstStyle/>
          <a:p>
            <a:pPr>
              <a:lnSpc>
                <a:spcPct val="120000"/>
              </a:lnSpc>
              <a:buClr>
                <a:srgbClr val="30ACEC">
                  <a:lumMod val="75000"/>
                </a:srgbClr>
              </a:buClr>
              <a:buFont typeface="Wingdings" panose="05000000000000000000" pitchFamily="2" charset="2"/>
              <a:buChar char="ü"/>
              <a:defRPr/>
            </a:pPr>
            <a:r>
              <a:rPr lang="en-US" sz="1800" b="1" dirty="0">
                <a:highlight>
                  <a:srgbClr val="FFFF00"/>
                </a:highlight>
                <a:latin typeface="Times New Roman" panose="02020603050405020304" pitchFamily="18" charset="0"/>
              </a:rPr>
              <a:t>Web of Science: Emerging Sources Citation Index</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highlight>
                  <a:srgbClr val="FFFF00"/>
                </a:highlight>
                <a:latin typeface="Garamond" panose="02020404030301010803" pitchFamily="18" charset="0"/>
              </a:rPr>
              <a:t>CINAHL Complete</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ProQuest</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highlight>
                  <a:srgbClr val="FFFF00"/>
                </a:highlight>
                <a:latin typeface="Garamond" panose="02020404030301010803" pitchFamily="18" charset="0"/>
              </a:rPr>
              <a:t>Scopus</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Dimensions</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Directory of Open Access Journals (DOAJ)</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Directory of Research Journal Indexing (DRJI) </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Index </a:t>
            </a:r>
            <a:r>
              <a:rPr lang="en-US" sz="1800" b="1" dirty="0" err="1">
                <a:solidFill>
                  <a:prstClr val="black"/>
                </a:solidFill>
                <a:latin typeface="Garamond" panose="02020404030301010803" pitchFamily="18" charset="0"/>
              </a:rPr>
              <a:t>Medicus</a:t>
            </a:r>
            <a:r>
              <a:rPr lang="en-US" sz="1800" b="1" dirty="0">
                <a:solidFill>
                  <a:prstClr val="black"/>
                </a:solidFill>
                <a:latin typeface="Garamond" panose="02020404030301010803" pitchFamily="18" charset="0"/>
              </a:rPr>
              <a:t> for Eastern Mediterranean Region (IMEMR)    </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EBSCO</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Google Scholar</a:t>
            </a: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Islamic World Science Citation Center (ISC)</a:t>
            </a:r>
          </a:p>
          <a:p>
            <a:pPr>
              <a:lnSpc>
                <a:spcPct val="120000"/>
              </a:lnSpc>
              <a:buClr>
                <a:srgbClr val="30ACEC">
                  <a:lumMod val="75000"/>
                </a:srgbClr>
              </a:buClr>
              <a:buFont typeface="Wingdings" panose="05000000000000000000" pitchFamily="2" charset="2"/>
              <a:buChar char="ü"/>
              <a:defRPr/>
            </a:pPr>
            <a:r>
              <a:rPr lang="en-US" sz="1800" b="1" dirty="0" err="1">
                <a:solidFill>
                  <a:prstClr val="black"/>
                </a:solidFill>
                <a:latin typeface="Garamond" panose="02020404030301010803" pitchFamily="18" charset="0"/>
              </a:rPr>
              <a:t>Magiran</a:t>
            </a:r>
            <a:endParaRPr lang="en-US" sz="1800" b="1" dirty="0">
              <a:solidFill>
                <a:prstClr val="black"/>
              </a:solidFill>
              <a:latin typeface="Garamond" panose="02020404030301010803" pitchFamily="18" charset="0"/>
            </a:endParaRP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NLM Catalog</a:t>
            </a:r>
          </a:p>
          <a:p>
            <a:pPr>
              <a:lnSpc>
                <a:spcPct val="120000"/>
              </a:lnSpc>
              <a:buClr>
                <a:srgbClr val="30ACEC">
                  <a:lumMod val="75000"/>
                </a:srgbClr>
              </a:buClr>
              <a:buFont typeface="Wingdings" panose="05000000000000000000" pitchFamily="2" charset="2"/>
              <a:buChar char="ü"/>
              <a:defRPr/>
            </a:pPr>
            <a:r>
              <a:rPr lang="en-US" sz="1800" b="1" dirty="0" err="1">
                <a:solidFill>
                  <a:prstClr val="black"/>
                </a:solidFill>
                <a:latin typeface="Garamond" panose="02020404030301010803" pitchFamily="18" charset="0"/>
              </a:rPr>
              <a:t>Publons</a:t>
            </a:r>
            <a:endParaRPr lang="en-US" sz="1800" b="1" dirty="0">
              <a:solidFill>
                <a:prstClr val="black"/>
              </a:solidFill>
              <a:latin typeface="Garamond" panose="02020404030301010803" pitchFamily="18" charset="0"/>
            </a:endParaRPr>
          </a:p>
          <a:p>
            <a:pPr>
              <a:lnSpc>
                <a:spcPct val="120000"/>
              </a:lnSpc>
              <a:buClr>
                <a:srgbClr val="30ACEC">
                  <a:lumMod val="75000"/>
                </a:srgbClr>
              </a:buClr>
              <a:buFont typeface="Wingdings" panose="05000000000000000000" pitchFamily="2" charset="2"/>
              <a:buChar char="ü"/>
              <a:defRPr/>
            </a:pPr>
            <a:r>
              <a:rPr lang="en-US" sz="1800" b="1" dirty="0">
                <a:solidFill>
                  <a:prstClr val="black"/>
                </a:solidFill>
                <a:latin typeface="Garamond" panose="02020404030301010803" pitchFamily="18" charset="0"/>
              </a:rPr>
              <a:t>Scientific Information Database (SID)</a:t>
            </a:r>
          </a:p>
          <a:p>
            <a:pPr>
              <a:lnSpc>
                <a:spcPct val="120000"/>
              </a:lnSpc>
              <a:buClr>
                <a:srgbClr val="30ACEC">
                  <a:lumMod val="75000"/>
                </a:srgbClr>
              </a:buClr>
              <a:buFont typeface="Wingdings" panose="05000000000000000000" pitchFamily="2" charset="2"/>
              <a:buChar char="ü"/>
              <a:defRPr/>
            </a:pPr>
            <a:r>
              <a:rPr lang="en-US" sz="1800" b="1" dirty="0" err="1">
                <a:solidFill>
                  <a:prstClr val="black"/>
                </a:solidFill>
                <a:latin typeface="Garamond" panose="02020404030301010803" pitchFamily="18" charset="0"/>
              </a:rPr>
              <a:t>Ulrichsweb</a:t>
            </a:r>
            <a:endParaRPr lang="en-US" sz="1800" b="1" dirty="0">
              <a:solidFill>
                <a:prstClr val="black"/>
              </a:solidFill>
              <a:latin typeface="Garamond" panose="02020404030301010803" pitchFamily="18" charset="0"/>
            </a:endParaRPr>
          </a:p>
          <a:p>
            <a:pPr>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663" y="0"/>
            <a:ext cx="10018713" cy="175259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sp3d extrusionH="57150">
              <a:bevelT w="38100" h="38100"/>
            </a:sp3d>
          </a:bodyPr>
          <a:lstStyle/>
          <a:p>
            <a:r>
              <a:rPr lang="en-US" sz="4400" dirty="0">
                <a:solidFill>
                  <a:srgbClr val="0070C0"/>
                </a:solidFill>
                <a:effectLst>
                  <a:innerShdw blurRad="63500" dist="50800" dir="16200000">
                    <a:prstClr val="black">
                      <a:alpha val="50000"/>
                    </a:prstClr>
                  </a:innerShdw>
                </a:effectLst>
                <a:latin typeface="Arial Black" panose="020B0A04020102020204" pitchFamily="34" charset="0"/>
              </a:rPr>
              <a:t>Conclusion</a:t>
            </a:r>
          </a:p>
        </p:txBody>
      </p:sp>
      <p:sp>
        <p:nvSpPr>
          <p:cNvPr id="3" name="Content Placeholder 2"/>
          <p:cNvSpPr>
            <a:spLocks noGrp="1"/>
          </p:cNvSpPr>
          <p:nvPr>
            <p:ph idx="1"/>
          </p:nvPr>
        </p:nvSpPr>
        <p:spPr>
          <a:xfrm>
            <a:off x="1361481" y="1231141"/>
            <a:ext cx="9827449" cy="5626859"/>
          </a:xfrm>
        </p:spPr>
        <p:txBody>
          <a:bodyPr>
            <a:normAutofit/>
          </a:bodyPr>
          <a:lstStyle/>
          <a:p>
            <a:pPr marL="0" indent="0" algn="just">
              <a:buNone/>
            </a:pPr>
            <a:r>
              <a:rPr lang="en-US" sz="2800" dirty="0">
                <a:cs typeface="Times New Roman" panose="02020603050405020304" pitchFamily="18" charset="0"/>
              </a:rPr>
              <a:t>The ultimate goal of international nursing research partnerships is to contribute mutual beneﬁts with a sustainable and long-lasting outcome for the patients, community, or country. This happened with the following steps:</a:t>
            </a:r>
          </a:p>
          <a:p>
            <a:pPr lvl="1"/>
            <a:r>
              <a:rPr lang="en-US" sz="2800" dirty="0"/>
              <a:t>The Globalization of Scientific Knowledge</a:t>
            </a:r>
          </a:p>
          <a:p>
            <a:pPr lvl="1"/>
            <a:r>
              <a:rPr lang="en-US" sz="2800" dirty="0"/>
              <a:t>The Global Expansion of Nursing Scholarship</a:t>
            </a:r>
          </a:p>
          <a:p>
            <a:pPr lvl="1"/>
            <a:r>
              <a:rPr lang="en-US" sz="2800" dirty="0"/>
              <a:t>‘Implementation Science’</a:t>
            </a:r>
          </a:p>
          <a:p>
            <a:pPr lvl="1"/>
            <a:r>
              <a:rPr lang="en-US" sz="2800" dirty="0"/>
              <a:t>Prioritizing Globally Relevant Nursing Research</a:t>
            </a:r>
          </a:p>
        </p:txBody>
      </p:sp>
    </p:spTree>
    <p:extLst>
      <p:ext uri="{BB962C8B-B14F-4D97-AF65-F5344CB8AC3E}">
        <p14:creationId xmlns:p14="http://schemas.microsoft.com/office/powerpoint/2010/main" val="4281199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47114"/>
            <a:ext cx="10018713" cy="886265"/>
          </a:xfrm>
        </p:spPr>
        <p:txBody>
          <a:bodyPr/>
          <a:lstStyle/>
          <a:p>
            <a:r>
              <a:rPr lang="en-US" dirty="0"/>
              <a:t>The Globalization of Scientific Knowledge </a:t>
            </a:r>
          </a:p>
        </p:txBody>
      </p:sp>
      <p:sp>
        <p:nvSpPr>
          <p:cNvPr id="3" name="Content Placeholder 2"/>
          <p:cNvSpPr>
            <a:spLocks noGrp="1"/>
          </p:cNvSpPr>
          <p:nvPr>
            <p:ph idx="1"/>
          </p:nvPr>
        </p:nvSpPr>
        <p:spPr>
          <a:xfrm>
            <a:off x="1484310" y="2082019"/>
            <a:ext cx="10018713" cy="4234376"/>
          </a:xfrm>
        </p:spPr>
        <p:txBody>
          <a:bodyPr>
            <a:normAutofit/>
          </a:bodyPr>
          <a:lstStyle/>
          <a:p>
            <a:r>
              <a:rPr lang="en-US" dirty="0"/>
              <a:t>New research discoveries occur on an almost daily basis, enhancing not only our world of scientific knowledge, but our local understanding of clinical solutions to solve the important health issues with in our communities.</a:t>
            </a:r>
          </a:p>
          <a:p>
            <a:r>
              <a:rPr lang="en-US" dirty="0"/>
              <a:t>With each new discovery, we witness how the globalization of nursing science unites and enhances our awareness of the similarities and challenges of health issues. </a:t>
            </a:r>
          </a:p>
          <a:p>
            <a:r>
              <a:rPr lang="en-US" dirty="0"/>
              <a:t>So, we must continue to expand our knowledge through scientific research.</a:t>
            </a:r>
          </a:p>
        </p:txBody>
      </p:sp>
    </p:spTree>
    <p:extLst>
      <p:ext uri="{BB962C8B-B14F-4D97-AF65-F5344CB8AC3E}">
        <p14:creationId xmlns:p14="http://schemas.microsoft.com/office/powerpoint/2010/main" val="113932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h="25400" prst="softRound"/>
            </a:sp3d>
          </a:bodyPr>
          <a:lstStyle/>
          <a:p>
            <a:r>
              <a:rPr lang="en-US" dirty="0">
                <a:solidFill>
                  <a:srgbClr val="0070C0"/>
                </a:solidFill>
                <a:effectLst>
                  <a:innerShdw blurRad="63500" dist="50800" dir="16200000">
                    <a:prstClr val="black">
                      <a:alpha val="50000"/>
                    </a:prstClr>
                  </a:innerShdw>
                </a:effectLst>
                <a:latin typeface="Arial Black" panose="020B0A04020102020204" pitchFamily="34" charset="0"/>
              </a:rPr>
              <a:t>Global Expansion of Nursing Scholarship</a:t>
            </a:r>
            <a:br>
              <a:rPr lang="en-US" dirty="0"/>
            </a:br>
            <a:endParaRPr lang="en-US" dirty="0"/>
          </a:p>
        </p:txBody>
      </p:sp>
      <p:sp>
        <p:nvSpPr>
          <p:cNvPr id="3" name="Content Placeholder 2"/>
          <p:cNvSpPr>
            <a:spLocks noGrp="1"/>
          </p:cNvSpPr>
          <p:nvPr>
            <p:ph idx="1"/>
          </p:nvPr>
        </p:nvSpPr>
        <p:spPr>
          <a:xfrm>
            <a:off x="1484310" y="1562099"/>
            <a:ext cx="10430599" cy="3124201"/>
          </a:xfrm>
        </p:spPr>
        <p:txBody>
          <a:bodyPr>
            <a:normAutofit/>
          </a:bodyPr>
          <a:lstStyle/>
          <a:p>
            <a:pPr marL="0" indent="0" algn="ctr">
              <a:buNone/>
            </a:pPr>
            <a:r>
              <a:rPr lang="en-US" dirty="0">
                <a:latin typeface="Times New Roman" panose="02020603050405020304" pitchFamily="18" charset="0"/>
                <a:cs typeface="Times New Roman" panose="02020603050405020304" pitchFamily="18" charset="0"/>
              </a:rPr>
              <a:t>An important issue to consider in creating international communities of research is that global communication and scholarship represent the ‘‘… extension of collaboration across </a:t>
            </a:r>
            <a:r>
              <a:rPr lang="en-US" b="1" dirty="0">
                <a:latin typeface="Times New Roman" panose="02020603050405020304" pitchFamily="18" charset="0"/>
                <a:cs typeface="Times New Roman" panose="02020603050405020304" pitchFamily="18" charset="0"/>
              </a:rPr>
              <a:t>cultures and countries</a:t>
            </a:r>
            <a:r>
              <a:rPr lang="en-US" dirty="0">
                <a:latin typeface="Times New Roman" panose="02020603050405020304" pitchFamily="18" charset="0"/>
                <a:cs typeface="Times New Roman" panose="02020603050405020304" pitchFamily="18" charset="0"/>
              </a:rPr>
              <a:t>’’ on a world-wide-scale.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809" y="4027089"/>
            <a:ext cx="3677689" cy="2594614"/>
          </a:xfrm>
          <a:prstGeom prst="rect">
            <a:avLst/>
          </a:prstGeom>
        </p:spPr>
      </p:pic>
    </p:spTree>
    <p:extLst>
      <p:ext uri="{BB962C8B-B14F-4D97-AF65-F5344CB8AC3E}">
        <p14:creationId xmlns:p14="http://schemas.microsoft.com/office/powerpoint/2010/main" val="1494532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science’</a:t>
            </a:r>
          </a:p>
        </p:txBody>
      </p:sp>
      <p:sp>
        <p:nvSpPr>
          <p:cNvPr id="3" name="Content Placeholder 2"/>
          <p:cNvSpPr>
            <a:spLocks noGrp="1"/>
          </p:cNvSpPr>
          <p:nvPr>
            <p:ph idx="1"/>
          </p:nvPr>
        </p:nvSpPr>
        <p:spPr/>
        <p:txBody>
          <a:bodyPr>
            <a:normAutofit/>
          </a:bodyPr>
          <a:lstStyle/>
          <a:p>
            <a:r>
              <a:rPr lang="en-US" sz="3200" dirty="0" err="1"/>
              <a:t>Madon</a:t>
            </a:r>
            <a:r>
              <a:rPr lang="en-US" sz="3200" dirty="0"/>
              <a:t> et al. stress ‘implementation science’ that creates generalizable knowledge that can be applied across settings and contexts and addresses those questions that will translate research into local communities of practice.</a:t>
            </a:r>
          </a:p>
        </p:txBody>
      </p:sp>
    </p:spTree>
    <p:extLst>
      <p:ext uri="{BB962C8B-B14F-4D97-AF65-F5344CB8AC3E}">
        <p14:creationId xmlns:p14="http://schemas.microsoft.com/office/powerpoint/2010/main" val="1014927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09996"/>
          </a:xfrm>
        </p:spPr>
        <p:txBody>
          <a:bodyPr/>
          <a:lstStyle/>
          <a:p>
            <a:r>
              <a:rPr lang="en-US" dirty="0"/>
              <a:t>Prioritizing Globally Relevant Nursing Research</a:t>
            </a:r>
          </a:p>
        </p:txBody>
      </p:sp>
      <p:sp>
        <p:nvSpPr>
          <p:cNvPr id="3" name="Content Placeholder 2"/>
          <p:cNvSpPr>
            <a:spLocks noGrp="1"/>
          </p:cNvSpPr>
          <p:nvPr>
            <p:ph idx="1"/>
          </p:nvPr>
        </p:nvSpPr>
        <p:spPr>
          <a:xfrm>
            <a:off x="1484310" y="1695797"/>
            <a:ext cx="10018713" cy="4871258"/>
          </a:xfrm>
        </p:spPr>
        <p:txBody>
          <a:bodyPr>
            <a:normAutofit/>
          </a:bodyPr>
          <a:lstStyle/>
          <a:p>
            <a:r>
              <a:rPr lang="en-US" sz="2800" dirty="0"/>
              <a:t>Finally, by working together we can prioritize our science to focus on globally relevant research. The global research community faces an imbalance between research investment and disease burden. This described as ‘Gap’ in the 2000 Global Forum for Health Research. This gap emphasizes that less than 10% of worldwide research is devoted to diseases that account for 90% of the global burden of disease.</a:t>
            </a:r>
          </a:p>
          <a:p>
            <a:r>
              <a:rPr lang="en-US" sz="2800" dirty="0"/>
              <a:t>Nursing science must lead by addressing those ‘gap’ issues that will initiate and find solutions to relevant health problems. </a:t>
            </a:r>
          </a:p>
        </p:txBody>
      </p:sp>
    </p:spTree>
    <p:extLst>
      <p:ext uri="{BB962C8B-B14F-4D97-AF65-F5344CB8AC3E}">
        <p14:creationId xmlns:p14="http://schemas.microsoft.com/office/powerpoint/2010/main" val="119014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02AD-25E3-378E-8EAE-CAA7803A2C88}"/>
              </a:ext>
            </a:extLst>
          </p:cNvPr>
          <p:cNvSpPr>
            <a:spLocks noGrp="1"/>
          </p:cNvSpPr>
          <p:nvPr>
            <p:ph type="title" idx="4294967295"/>
          </p:nvPr>
        </p:nvSpPr>
        <p:spPr>
          <a:xfrm>
            <a:off x="0" y="406400"/>
            <a:ext cx="8229600" cy="1143000"/>
          </a:xfrm>
        </p:spPr>
        <p:txBody>
          <a:bodyPr/>
          <a:lstStyle/>
          <a:p>
            <a:pPr>
              <a:defRPr/>
            </a:pPr>
            <a:r>
              <a:rPr lang="en-US" sz="5400" dirty="0">
                <a:solidFill>
                  <a:schemeClr val="accent3"/>
                </a:solidFill>
                <a:latin typeface="Adobe Caslon Pro Bold" panose="0205070206050A020403" pitchFamily="18" charset="0"/>
              </a:rPr>
              <a:t>Editors</a:t>
            </a:r>
          </a:p>
        </p:txBody>
      </p:sp>
      <p:pic>
        <p:nvPicPr>
          <p:cNvPr id="24580" name="Picture 3">
            <a:extLst>
              <a:ext uri="{FF2B5EF4-FFF2-40B4-BE49-F238E27FC236}">
                <a16:creationId xmlns:a16="http://schemas.microsoft.com/office/drawing/2014/main" id="{5EC8BAD5-AB7A-952B-C1B3-47D83CBDCE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3433" y="1473673"/>
            <a:ext cx="8825134" cy="497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3F70-8E2A-B638-7DD4-219C3335DF18}"/>
              </a:ext>
            </a:extLst>
          </p:cNvPr>
          <p:cNvSpPr>
            <a:spLocks noGrp="1"/>
          </p:cNvSpPr>
          <p:nvPr>
            <p:ph type="title"/>
          </p:nvPr>
        </p:nvSpPr>
        <p:spPr>
          <a:xfrm>
            <a:off x="2216151" y="363538"/>
            <a:ext cx="7770813" cy="1071562"/>
          </a:xfrm>
        </p:spPr>
        <p:txBody>
          <a:bodyPr>
            <a:noAutofit/>
          </a:bodyPr>
          <a:lstStyle/>
          <a:p>
            <a:pPr>
              <a:defRPr/>
            </a:pPr>
            <a:r>
              <a:rPr lang="en-US" sz="3600" dirty="0">
                <a:solidFill>
                  <a:schemeClr val="accent3"/>
                </a:solidFill>
                <a:latin typeface="Adobe Caslon Pro Bold" panose="0205070206050A020403" pitchFamily="18" charset="0"/>
              </a:rPr>
              <a:t>Geographical distribution of editorial board members</a:t>
            </a:r>
            <a:endParaRPr lang="en-US" sz="3600" b="1" dirty="0">
              <a:latin typeface="Montserrat"/>
            </a:endParaRPr>
          </a:p>
        </p:txBody>
      </p:sp>
      <p:pic>
        <p:nvPicPr>
          <p:cNvPr id="25603" name="Content Placeholder 7">
            <a:extLst>
              <a:ext uri="{FF2B5EF4-FFF2-40B4-BE49-F238E27FC236}">
                <a16:creationId xmlns:a16="http://schemas.microsoft.com/office/drawing/2014/main" id="{49A95FE4-DEB9-FF79-297E-74178D49FBD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2825" y="2560638"/>
            <a:ext cx="8394700" cy="3452812"/>
          </a:xfrm>
        </p:spPr>
      </p:pic>
      <p:sp>
        <p:nvSpPr>
          <p:cNvPr id="33" name="Teardrop 32">
            <a:extLst>
              <a:ext uri="{FF2B5EF4-FFF2-40B4-BE49-F238E27FC236}">
                <a16:creationId xmlns:a16="http://schemas.microsoft.com/office/drawing/2014/main" id="{0687D66A-53FF-4F9C-8F4C-EDBC3824FF9C}"/>
              </a:ext>
            </a:extLst>
          </p:cNvPr>
          <p:cNvSpPr/>
          <p:nvPr/>
        </p:nvSpPr>
        <p:spPr>
          <a:xfrm rot="2655885" flipV="1">
            <a:off x="7366001" y="2833689"/>
            <a:ext cx="511175" cy="522287"/>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35" name="Oval 34">
            <a:extLst>
              <a:ext uri="{FF2B5EF4-FFF2-40B4-BE49-F238E27FC236}">
                <a16:creationId xmlns:a16="http://schemas.microsoft.com/office/drawing/2014/main" id="{39D171B0-F088-47B2-9F61-40A88DED2042}"/>
              </a:ext>
            </a:extLst>
          </p:cNvPr>
          <p:cNvSpPr/>
          <p:nvPr/>
        </p:nvSpPr>
        <p:spPr>
          <a:xfrm>
            <a:off x="7539038" y="3725863"/>
            <a:ext cx="177800" cy="50800"/>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37" name="Picture 36">
            <a:extLst>
              <a:ext uri="{FF2B5EF4-FFF2-40B4-BE49-F238E27FC236}">
                <a16:creationId xmlns:a16="http://schemas.microsoft.com/office/drawing/2014/main" id="{9F94981C-C3A3-35CE-AB47-95998F74D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269" y="2901639"/>
            <a:ext cx="410043" cy="35182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4" name="Rectangle 3">
            <a:extLst>
              <a:ext uri="{FF2B5EF4-FFF2-40B4-BE49-F238E27FC236}">
                <a16:creationId xmlns:a16="http://schemas.microsoft.com/office/drawing/2014/main" id="{05C1E6BA-1449-2041-F008-B5F1CB37246D}"/>
              </a:ext>
            </a:extLst>
          </p:cNvPr>
          <p:cNvSpPr/>
          <p:nvPr/>
        </p:nvSpPr>
        <p:spPr>
          <a:xfrm>
            <a:off x="7672389" y="2820989"/>
            <a:ext cx="1017587" cy="414337"/>
          </a:xfrm>
          <a:prstGeom prst="rect">
            <a:avLst/>
          </a:prstGeom>
        </p:spPr>
        <p:txBody>
          <a:bodyPr>
            <a:spAutoFit/>
          </a:bodyPr>
          <a:lstStyle/>
          <a:p>
            <a:pPr algn="ctr">
              <a:defRPr/>
            </a:pPr>
            <a:r>
              <a:rPr lang="en-US" sz="1050" b="1" dirty="0">
                <a:solidFill>
                  <a:srgbClr val="C00000"/>
                </a:solidFill>
              </a:rPr>
              <a:t> 5 members</a:t>
            </a:r>
          </a:p>
          <a:p>
            <a:pPr algn="ctr">
              <a:defRPr/>
            </a:pPr>
            <a:r>
              <a:rPr lang="en-US" sz="1050" b="1" dirty="0">
                <a:solidFill>
                  <a:srgbClr val="C00000"/>
                </a:solidFill>
              </a:rPr>
              <a:t>from Iran</a:t>
            </a:r>
          </a:p>
        </p:txBody>
      </p:sp>
      <p:sp>
        <p:nvSpPr>
          <p:cNvPr id="42" name="Teardrop 41">
            <a:extLst>
              <a:ext uri="{FF2B5EF4-FFF2-40B4-BE49-F238E27FC236}">
                <a16:creationId xmlns:a16="http://schemas.microsoft.com/office/drawing/2014/main" id="{0687D66A-53FF-4F9C-8F4C-EDBC3824FF9C}"/>
              </a:ext>
            </a:extLst>
          </p:cNvPr>
          <p:cNvSpPr/>
          <p:nvPr/>
        </p:nvSpPr>
        <p:spPr>
          <a:xfrm rot="2655885" flipV="1">
            <a:off x="3868738" y="3536951"/>
            <a:ext cx="520700" cy="517525"/>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43" name="Oval 42">
            <a:extLst>
              <a:ext uri="{FF2B5EF4-FFF2-40B4-BE49-F238E27FC236}">
                <a16:creationId xmlns:a16="http://schemas.microsoft.com/office/drawing/2014/main" id="{39D171B0-F088-47B2-9F61-40A88DED2042}"/>
              </a:ext>
            </a:extLst>
          </p:cNvPr>
          <p:cNvSpPr/>
          <p:nvPr/>
        </p:nvSpPr>
        <p:spPr>
          <a:xfrm>
            <a:off x="4071939" y="4406901"/>
            <a:ext cx="153987" cy="66675"/>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44" name="Picture 43">
            <a:extLst>
              <a:ext uri="{FF2B5EF4-FFF2-40B4-BE49-F238E27FC236}">
                <a16:creationId xmlns:a16="http://schemas.microsoft.com/office/drawing/2014/main" id="{4B61E431-038A-96A0-0155-FC2BD899A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0692" y="3587726"/>
            <a:ext cx="442201" cy="401348"/>
          </a:xfrm>
          <a:prstGeom prst="roundRect">
            <a:avLst>
              <a:gd name="adj" fmla="val 5000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a:extLst>
              <a:ext uri="{FF2B5EF4-FFF2-40B4-BE49-F238E27FC236}">
                <a16:creationId xmlns:a16="http://schemas.microsoft.com/office/drawing/2014/main" id="{DAFC7125-FF03-70D2-D04A-A5501AC6D65C}"/>
              </a:ext>
            </a:extLst>
          </p:cNvPr>
          <p:cNvSpPr/>
          <p:nvPr/>
        </p:nvSpPr>
        <p:spPr>
          <a:xfrm>
            <a:off x="2879726" y="4216401"/>
            <a:ext cx="1298575"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Colombia</a:t>
            </a:r>
          </a:p>
        </p:txBody>
      </p:sp>
      <p:sp>
        <p:nvSpPr>
          <p:cNvPr id="45" name="Teardrop 44">
            <a:extLst>
              <a:ext uri="{FF2B5EF4-FFF2-40B4-BE49-F238E27FC236}">
                <a16:creationId xmlns:a16="http://schemas.microsoft.com/office/drawing/2014/main" id="{0687D66A-53FF-4F9C-8F4C-EDBC3824FF9C}"/>
              </a:ext>
            </a:extLst>
          </p:cNvPr>
          <p:cNvSpPr/>
          <p:nvPr/>
        </p:nvSpPr>
        <p:spPr>
          <a:xfrm rot="2655885" flipV="1">
            <a:off x="3313114" y="2705100"/>
            <a:ext cx="490537" cy="509588"/>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46" name="Oval 45">
            <a:extLst>
              <a:ext uri="{FF2B5EF4-FFF2-40B4-BE49-F238E27FC236}">
                <a16:creationId xmlns:a16="http://schemas.microsoft.com/office/drawing/2014/main" id="{39D171B0-F088-47B2-9F61-40A88DED2042}"/>
              </a:ext>
            </a:extLst>
          </p:cNvPr>
          <p:cNvSpPr/>
          <p:nvPr/>
        </p:nvSpPr>
        <p:spPr>
          <a:xfrm>
            <a:off x="3498851" y="3548063"/>
            <a:ext cx="149225" cy="55562"/>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47" name="Picture 46">
            <a:extLst>
              <a:ext uri="{FF2B5EF4-FFF2-40B4-BE49-F238E27FC236}">
                <a16:creationId xmlns:a16="http://schemas.microsoft.com/office/drawing/2014/main" id="{2D9927FD-8971-9FBD-DC77-A1F4D5B788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8738" y="2749140"/>
            <a:ext cx="376076" cy="40226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7" name="Rectangle 6">
            <a:extLst>
              <a:ext uri="{FF2B5EF4-FFF2-40B4-BE49-F238E27FC236}">
                <a16:creationId xmlns:a16="http://schemas.microsoft.com/office/drawing/2014/main" id="{4F03493F-E235-0605-1350-AB34211DB87D}"/>
              </a:ext>
            </a:extLst>
          </p:cNvPr>
          <p:cNvSpPr/>
          <p:nvPr/>
        </p:nvSpPr>
        <p:spPr>
          <a:xfrm>
            <a:off x="2333625" y="2522539"/>
            <a:ext cx="1104900"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USA</a:t>
            </a:r>
          </a:p>
        </p:txBody>
      </p:sp>
      <p:sp>
        <p:nvSpPr>
          <p:cNvPr id="51" name="Oval 50">
            <a:extLst>
              <a:ext uri="{FF2B5EF4-FFF2-40B4-BE49-F238E27FC236}">
                <a16:creationId xmlns:a16="http://schemas.microsoft.com/office/drawing/2014/main" id="{39D171B0-F088-47B2-9F61-40A88DED2042}"/>
              </a:ext>
            </a:extLst>
          </p:cNvPr>
          <p:cNvSpPr/>
          <p:nvPr/>
        </p:nvSpPr>
        <p:spPr>
          <a:xfrm>
            <a:off x="6473826" y="3140075"/>
            <a:ext cx="220663" cy="25400"/>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9" name="Rectangle 8">
            <a:extLst>
              <a:ext uri="{FF2B5EF4-FFF2-40B4-BE49-F238E27FC236}">
                <a16:creationId xmlns:a16="http://schemas.microsoft.com/office/drawing/2014/main" id="{C2AB6F37-B5B7-A395-2789-77EEA826233A}"/>
              </a:ext>
            </a:extLst>
          </p:cNvPr>
          <p:cNvSpPr/>
          <p:nvPr/>
        </p:nvSpPr>
        <p:spPr>
          <a:xfrm>
            <a:off x="6859588" y="1976439"/>
            <a:ext cx="1128712"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Sweden</a:t>
            </a:r>
          </a:p>
        </p:txBody>
      </p:sp>
      <p:sp>
        <p:nvSpPr>
          <p:cNvPr id="53" name="Teardrop 52">
            <a:extLst>
              <a:ext uri="{FF2B5EF4-FFF2-40B4-BE49-F238E27FC236}">
                <a16:creationId xmlns:a16="http://schemas.microsoft.com/office/drawing/2014/main" id="{0687D66A-53FF-4F9C-8F4C-EDBC3824FF9C}"/>
              </a:ext>
            </a:extLst>
          </p:cNvPr>
          <p:cNvSpPr/>
          <p:nvPr/>
        </p:nvSpPr>
        <p:spPr>
          <a:xfrm rot="2655885" flipV="1">
            <a:off x="6142038" y="2263776"/>
            <a:ext cx="538162" cy="512763"/>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54" name="Oval 53">
            <a:extLst>
              <a:ext uri="{FF2B5EF4-FFF2-40B4-BE49-F238E27FC236}">
                <a16:creationId xmlns:a16="http://schemas.microsoft.com/office/drawing/2014/main" id="{39D171B0-F088-47B2-9F61-40A88DED2042}"/>
              </a:ext>
            </a:extLst>
          </p:cNvPr>
          <p:cNvSpPr/>
          <p:nvPr/>
        </p:nvSpPr>
        <p:spPr>
          <a:xfrm>
            <a:off x="6372225" y="3094039"/>
            <a:ext cx="160338" cy="34925"/>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55" name="Picture 54">
            <a:extLst>
              <a:ext uri="{FF2B5EF4-FFF2-40B4-BE49-F238E27FC236}">
                <a16:creationId xmlns:a16="http://schemas.microsoft.com/office/drawing/2014/main" id="{02811DB3-7765-6712-D33A-BA2D54FB4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05651" y="2339170"/>
            <a:ext cx="399334" cy="37953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10" name="Rectangle 9">
            <a:extLst>
              <a:ext uri="{FF2B5EF4-FFF2-40B4-BE49-F238E27FC236}">
                <a16:creationId xmlns:a16="http://schemas.microsoft.com/office/drawing/2014/main" id="{16916C9C-3E3F-3310-F78A-E8C7FAF7B305}"/>
              </a:ext>
            </a:extLst>
          </p:cNvPr>
          <p:cNvSpPr/>
          <p:nvPr/>
        </p:nvSpPr>
        <p:spPr>
          <a:xfrm>
            <a:off x="4719638" y="2033589"/>
            <a:ext cx="2139950"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Norway</a:t>
            </a:r>
          </a:p>
        </p:txBody>
      </p:sp>
      <p:sp>
        <p:nvSpPr>
          <p:cNvPr id="56" name="Teardrop 55">
            <a:extLst>
              <a:ext uri="{FF2B5EF4-FFF2-40B4-BE49-F238E27FC236}">
                <a16:creationId xmlns:a16="http://schemas.microsoft.com/office/drawing/2014/main" id="{0687D66A-53FF-4F9C-8F4C-EDBC3824FF9C}"/>
              </a:ext>
            </a:extLst>
          </p:cNvPr>
          <p:cNvSpPr/>
          <p:nvPr/>
        </p:nvSpPr>
        <p:spPr>
          <a:xfrm rot="2655885" flipV="1">
            <a:off x="6565901" y="2212976"/>
            <a:ext cx="493713" cy="498475"/>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57" name="Oval 56">
            <a:extLst>
              <a:ext uri="{FF2B5EF4-FFF2-40B4-BE49-F238E27FC236}">
                <a16:creationId xmlns:a16="http://schemas.microsoft.com/office/drawing/2014/main" id="{39D171B0-F088-47B2-9F61-40A88DED2042}"/>
              </a:ext>
            </a:extLst>
          </p:cNvPr>
          <p:cNvSpPr/>
          <p:nvPr/>
        </p:nvSpPr>
        <p:spPr>
          <a:xfrm>
            <a:off x="6762750" y="3016251"/>
            <a:ext cx="160338" cy="34925"/>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58" name="Picture 57">
            <a:extLst>
              <a:ext uri="{FF2B5EF4-FFF2-40B4-BE49-F238E27FC236}">
                <a16:creationId xmlns:a16="http://schemas.microsoft.com/office/drawing/2014/main" id="{3400C4D6-263A-F2F1-EAF7-F83FCD5168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849" t="18363" r="7091" b="18605"/>
          <a:stretch/>
        </p:blipFill>
        <p:spPr>
          <a:xfrm>
            <a:off x="6595727" y="2271300"/>
            <a:ext cx="430134" cy="371426"/>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59" name="Teardrop 58">
            <a:extLst>
              <a:ext uri="{FF2B5EF4-FFF2-40B4-BE49-F238E27FC236}">
                <a16:creationId xmlns:a16="http://schemas.microsoft.com/office/drawing/2014/main" id="{0687D66A-53FF-4F9C-8F4C-EDBC3824FF9C}"/>
              </a:ext>
            </a:extLst>
          </p:cNvPr>
          <p:cNvSpPr/>
          <p:nvPr/>
        </p:nvSpPr>
        <p:spPr>
          <a:xfrm rot="2655885" flipV="1">
            <a:off x="8520113" y="3105151"/>
            <a:ext cx="531812" cy="555625"/>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60" name="Oval 59">
            <a:extLst>
              <a:ext uri="{FF2B5EF4-FFF2-40B4-BE49-F238E27FC236}">
                <a16:creationId xmlns:a16="http://schemas.microsoft.com/office/drawing/2014/main" id="{39D171B0-F088-47B2-9F61-40A88DED2042}"/>
              </a:ext>
            </a:extLst>
          </p:cNvPr>
          <p:cNvSpPr/>
          <p:nvPr/>
        </p:nvSpPr>
        <p:spPr>
          <a:xfrm>
            <a:off x="8693150" y="3959226"/>
            <a:ext cx="166688" cy="66675"/>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61" name="Picture 60">
            <a:extLst>
              <a:ext uri="{FF2B5EF4-FFF2-40B4-BE49-F238E27FC236}">
                <a16:creationId xmlns:a16="http://schemas.microsoft.com/office/drawing/2014/main" id="{9BB29BA5-D474-470E-249D-ABDB4A3276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2007" y="3165003"/>
            <a:ext cx="436091" cy="424277"/>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13" name="Rectangle 12">
            <a:extLst>
              <a:ext uri="{FF2B5EF4-FFF2-40B4-BE49-F238E27FC236}">
                <a16:creationId xmlns:a16="http://schemas.microsoft.com/office/drawing/2014/main" id="{CD18B312-BC9A-7BEE-DCDF-B76306C72A17}"/>
              </a:ext>
            </a:extLst>
          </p:cNvPr>
          <p:cNvSpPr/>
          <p:nvPr/>
        </p:nvSpPr>
        <p:spPr>
          <a:xfrm>
            <a:off x="8550275" y="2760664"/>
            <a:ext cx="1474788" cy="414337"/>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Thailand</a:t>
            </a:r>
          </a:p>
        </p:txBody>
      </p:sp>
      <p:sp>
        <p:nvSpPr>
          <p:cNvPr id="62" name="Teardrop 61">
            <a:extLst>
              <a:ext uri="{FF2B5EF4-FFF2-40B4-BE49-F238E27FC236}">
                <a16:creationId xmlns:a16="http://schemas.microsoft.com/office/drawing/2014/main" id="{0687D66A-53FF-4F9C-8F4C-EDBC3824FF9C}"/>
              </a:ext>
            </a:extLst>
          </p:cNvPr>
          <p:cNvSpPr/>
          <p:nvPr/>
        </p:nvSpPr>
        <p:spPr>
          <a:xfrm rot="2655885" flipV="1">
            <a:off x="7042150" y="2900364"/>
            <a:ext cx="465138" cy="477837"/>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63" name="Oval 62">
            <a:extLst>
              <a:ext uri="{FF2B5EF4-FFF2-40B4-BE49-F238E27FC236}">
                <a16:creationId xmlns:a16="http://schemas.microsoft.com/office/drawing/2014/main" id="{39D171B0-F088-47B2-9F61-40A88DED2042}"/>
              </a:ext>
            </a:extLst>
          </p:cNvPr>
          <p:cNvSpPr/>
          <p:nvPr/>
        </p:nvSpPr>
        <p:spPr>
          <a:xfrm>
            <a:off x="7240588" y="3716338"/>
            <a:ext cx="133350" cy="50800"/>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64" name="Picture 63">
            <a:extLst>
              <a:ext uri="{FF2B5EF4-FFF2-40B4-BE49-F238E27FC236}">
                <a16:creationId xmlns:a16="http://schemas.microsoft.com/office/drawing/2014/main" id="{0056AA59-320E-2C3F-7A09-01CE246525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79260" y="2947213"/>
            <a:ext cx="394278" cy="412442"/>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sp>
        <p:nvSpPr>
          <p:cNvPr id="14" name="Rectangle 13">
            <a:extLst>
              <a:ext uri="{FF2B5EF4-FFF2-40B4-BE49-F238E27FC236}">
                <a16:creationId xmlns:a16="http://schemas.microsoft.com/office/drawing/2014/main" id="{13A09AF5-BCC5-2412-5CDD-E387C0FEF732}"/>
              </a:ext>
            </a:extLst>
          </p:cNvPr>
          <p:cNvSpPr/>
          <p:nvPr/>
        </p:nvSpPr>
        <p:spPr>
          <a:xfrm>
            <a:off x="6904038" y="2503489"/>
            <a:ext cx="857250"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Iraq</a:t>
            </a:r>
          </a:p>
        </p:txBody>
      </p:sp>
      <p:sp>
        <p:nvSpPr>
          <p:cNvPr id="65" name="Teardrop 64">
            <a:extLst>
              <a:ext uri="{FF2B5EF4-FFF2-40B4-BE49-F238E27FC236}">
                <a16:creationId xmlns:a16="http://schemas.microsoft.com/office/drawing/2014/main" id="{0687D66A-53FF-4F9C-8F4C-EDBC3824FF9C}"/>
              </a:ext>
            </a:extLst>
          </p:cNvPr>
          <p:cNvSpPr/>
          <p:nvPr/>
        </p:nvSpPr>
        <p:spPr>
          <a:xfrm rot="2655885" flipV="1">
            <a:off x="9337676" y="4168775"/>
            <a:ext cx="536575" cy="541338"/>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66" name="Oval 65">
            <a:extLst>
              <a:ext uri="{FF2B5EF4-FFF2-40B4-BE49-F238E27FC236}">
                <a16:creationId xmlns:a16="http://schemas.microsoft.com/office/drawing/2014/main" id="{39D171B0-F088-47B2-9F61-40A88DED2042}"/>
              </a:ext>
            </a:extLst>
          </p:cNvPr>
          <p:cNvSpPr/>
          <p:nvPr/>
        </p:nvSpPr>
        <p:spPr>
          <a:xfrm>
            <a:off x="9509126" y="5076825"/>
            <a:ext cx="220663" cy="58738"/>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67" name="Picture 66">
            <a:extLst>
              <a:ext uri="{FF2B5EF4-FFF2-40B4-BE49-F238E27FC236}">
                <a16:creationId xmlns:a16="http://schemas.microsoft.com/office/drawing/2014/main" id="{667AE9C5-9AB0-E05F-42DD-C5965053A7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96749" y="4261215"/>
            <a:ext cx="445639" cy="392415"/>
          </a:xfrm>
          <a:prstGeom prst="roundRect">
            <a:avLst>
              <a:gd name="adj" fmla="val 4470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5" name="Rectangle 14">
            <a:extLst>
              <a:ext uri="{FF2B5EF4-FFF2-40B4-BE49-F238E27FC236}">
                <a16:creationId xmlns:a16="http://schemas.microsoft.com/office/drawing/2014/main" id="{621FBE52-B443-9F1B-0FE5-41ED088CD233}"/>
              </a:ext>
            </a:extLst>
          </p:cNvPr>
          <p:cNvSpPr/>
          <p:nvPr/>
        </p:nvSpPr>
        <p:spPr>
          <a:xfrm>
            <a:off x="8215314" y="4619626"/>
            <a:ext cx="1316037" cy="415925"/>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Australia</a:t>
            </a:r>
          </a:p>
        </p:txBody>
      </p:sp>
      <p:sp>
        <p:nvSpPr>
          <p:cNvPr id="71" name="Teardrop 70">
            <a:extLst>
              <a:ext uri="{FF2B5EF4-FFF2-40B4-BE49-F238E27FC236}">
                <a16:creationId xmlns:a16="http://schemas.microsoft.com/office/drawing/2014/main" id="{0687D66A-53FF-4F9C-8F4C-EDBC3824FF9C}"/>
              </a:ext>
            </a:extLst>
          </p:cNvPr>
          <p:cNvSpPr/>
          <p:nvPr/>
        </p:nvSpPr>
        <p:spPr>
          <a:xfrm rot="2655885" flipV="1">
            <a:off x="6399213" y="2825751"/>
            <a:ext cx="461962" cy="434975"/>
          </a:xfrm>
          <a:prstGeom prst="teardrop">
            <a:avLst>
              <a:gd name="adj" fmla="val 149848"/>
            </a:avLst>
          </a:prstGeom>
          <a:solidFill>
            <a:srgbClr val="4472C4"/>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sp>
        <p:nvSpPr>
          <p:cNvPr id="72" name="Oval 71">
            <a:extLst>
              <a:ext uri="{FF2B5EF4-FFF2-40B4-BE49-F238E27FC236}">
                <a16:creationId xmlns:a16="http://schemas.microsoft.com/office/drawing/2014/main" id="{39D171B0-F088-47B2-9F61-40A88DED2042}"/>
              </a:ext>
            </a:extLst>
          </p:cNvPr>
          <p:cNvSpPr/>
          <p:nvPr/>
        </p:nvSpPr>
        <p:spPr>
          <a:xfrm>
            <a:off x="6607175" y="3543301"/>
            <a:ext cx="127000" cy="34925"/>
          </a:xfrm>
          <a:prstGeom prst="ellipse">
            <a:avLst/>
          </a:prstGeom>
          <a:solidFill>
            <a:sysClr val="windowText" lastClr="000000">
              <a:lumMod val="95000"/>
              <a:lumOff val="5000"/>
            </a:sysClr>
          </a:solidFill>
          <a:ln w="12700" cap="flat" cmpd="sng" algn="ctr">
            <a:noFill/>
            <a:prstDash val="solid"/>
            <a:miter lim="800000"/>
          </a:ln>
          <a:effectLst/>
        </p:spPr>
        <p:txBody>
          <a:bodyPr lIns="51435" tIns="25718" rIns="51435" bIns="25718" anchor="ctr"/>
          <a:lstStyle/>
          <a:p>
            <a:pPr algn="ctr" defTabSz="685800">
              <a:defRPr/>
            </a:pPr>
            <a:endParaRPr lang="en-IN" sz="1013" kern="0">
              <a:solidFill>
                <a:prstClr val="white"/>
              </a:solidFill>
              <a:latin typeface="Calibri" panose="020F0502020204030204"/>
            </a:endParaRPr>
          </a:p>
        </p:txBody>
      </p:sp>
      <p:pic>
        <p:nvPicPr>
          <p:cNvPr id="73" name="Picture 72">
            <a:extLst>
              <a:ext uri="{FF2B5EF4-FFF2-40B4-BE49-F238E27FC236}">
                <a16:creationId xmlns:a16="http://schemas.microsoft.com/office/drawing/2014/main" id="{D227F64E-398D-3EC9-5FA5-5061E4E6B20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55972" y="2869598"/>
            <a:ext cx="337187" cy="295404"/>
          </a:xfrm>
          <a:prstGeom prst="roundRect">
            <a:avLst>
              <a:gd name="adj" fmla="val 3106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Rectangle 15">
            <a:extLst>
              <a:ext uri="{FF2B5EF4-FFF2-40B4-BE49-F238E27FC236}">
                <a16:creationId xmlns:a16="http://schemas.microsoft.com/office/drawing/2014/main" id="{D5E7C3CF-8D8F-ABCF-6DE3-F35DF6069884}"/>
              </a:ext>
            </a:extLst>
          </p:cNvPr>
          <p:cNvSpPr/>
          <p:nvPr/>
        </p:nvSpPr>
        <p:spPr>
          <a:xfrm>
            <a:off x="4738688" y="3068639"/>
            <a:ext cx="1878012" cy="414337"/>
          </a:xfrm>
          <a:prstGeom prst="rect">
            <a:avLst/>
          </a:prstGeom>
        </p:spPr>
        <p:txBody>
          <a:bodyPr>
            <a:spAutoFit/>
          </a:bodyPr>
          <a:lstStyle/>
          <a:p>
            <a:pPr algn="ctr">
              <a:defRPr/>
            </a:pPr>
            <a:r>
              <a:rPr lang="fa-IR" sz="1050" b="1" dirty="0">
                <a:solidFill>
                  <a:srgbClr val="C00000"/>
                </a:solidFill>
              </a:rPr>
              <a:t>1</a:t>
            </a:r>
            <a:r>
              <a:rPr lang="en-US" sz="1050" b="1" dirty="0">
                <a:solidFill>
                  <a:srgbClr val="C00000"/>
                </a:solidFill>
              </a:rPr>
              <a:t> member</a:t>
            </a:r>
          </a:p>
          <a:p>
            <a:pPr algn="ctr">
              <a:defRPr/>
            </a:pPr>
            <a:r>
              <a:rPr lang="en-US" sz="1050" b="1" dirty="0">
                <a:solidFill>
                  <a:srgbClr val="C00000"/>
                </a:solidFill>
              </a:rPr>
              <a:t>from Greece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FD74-FB60-9C1C-95F5-5DB4F435C96A}"/>
              </a:ext>
            </a:extLst>
          </p:cNvPr>
          <p:cNvSpPr>
            <a:spLocks noGrp="1"/>
          </p:cNvSpPr>
          <p:nvPr>
            <p:ph type="title"/>
          </p:nvPr>
        </p:nvSpPr>
        <p:spPr>
          <a:xfrm>
            <a:off x="1470243" y="153233"/>
            <a:ext cx="10018713" cy="1752599"/>
          </a:xfrm>
        </p:spPr>
        <p:txBody>
          <a:bodyPr/>
          <a:lstStyle/>
          <a:p>
            <a:pPr>
              <a:defRPr/>
            </a:pPr>
            <a:r>
              <a:rPr lang="en-US" dirty="0" err="1">
                <a:solidFill>
                  <a:schemeClr val="accent3"/>
                </a:solidFill>
                <a:latin typeface="Adobe Caslon Pro Bold" panose="0205070206050A020403" pitchFamily="18" charset="0"/>
              </a:rPr>
              <a:t>CiteScore</a:t>
            </a:r>
            <a:r>
              <a:rPr lang="en-US" dirty="0">
                <a:solidFill>
                  <a:schemeClr val="accent3"/>
                </a:solidFill>
                <a:latin typeface="Adobe Caslon Pro Bold" panose="0205070206050A020403" pitchFamily="18" charset="0"/>
              </a:rPr>
              <a:t> &amp; </a:t>
            </a:r>
            <a:r>
              <a:rPr lang="en-US" dirty="0" err="1">
                <a:solidFill>
                  <a:schemeClr val="accent3"/>
                </a:solidFill>
                <a:latin typeface="Adobe Caslon Pro Bold" panose="0205070206050A020403" pitchFamily="18" charset="0"/>
              </a:rPr>
              <a:t>CiteScore</a:t>
            </a:r>
            <a:r>
              <a:rPr lang="en-US" dirty="0">
                <a:solidFill>
                  <a:schemeClr val="accent3"/>
                </a:solidFill>
                <a:latin typeface="Adobe Caslon Pro Bold" panose="0205070206050A020403" pitchFamily="18" charset="0"/>
              </a:rPr>
              <a:t> Tracker</a:t>
            </a:r>
          </a:p>
        </p:txBody>
      </p:sp>
      <p:pic>
        <p:nvPicPr>
          <p:cNvPr id="26627" name="Content Placeholder 3">
            <a:extLst>
              <a:ext uri="{FF2B5EF4-FFF2-40B4-BE49-F238E27FC236}">
                <a16:creationId xmlns:a16="http://schemas.microsoft.com/office/drawing/2014/main" id="{EF8D2EC4-9A45-E626-7676-6F26FA0C598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7751"/>
          <a:stretch>
            <a:fillRect/>
          </a:stretch>
        </p:blipFill>
        <p:spPr>
          <a:xfrm>
            <a:off x="2243139" y="1617786"/>
            <a:ext cx="8498535" cy="474650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081454"/>
          </a:xfrm>
        </p:spPr>
        <p:txBody>
          <a:bodyPr>
            <a:normAutofit/>
          </a:bodyPr>
          <a:lstStyle/>
          <a:p>
            <a:r>
              <a:rPr lang="en-US" dirty="0">
                <a:solidFill>
                  <a:srgbClr val="0070C0"/>
                </a:solidFill>
                <a:effectLst>
                  <a:innerShdw blurRad="63500" dist="50800" dir="16200000">
                    <a:prstClr val="black">
                      <a:alpha val="50000"/>
                    </a:prstClr>
                  </a:innerShdw>
                </a:effectLst>
                <a:latin typeface="Corbel" panose="020B0503020204020204" pitchFamily="34" charset="0"/>
              </a:rPr>
              <a:t>Definition of Nursing Research</a:t>
            </a:r>
            <a:endParaRPr lang="en-US" dirty="0">
              <a:latin typeface="Corbel" panose="020B0503020204020204" pitchFamily="34" charset="0"/>
            </a:endParaRPr>
          </a:p>
        </p:txBody>
      </p:sp>
      <p:sp>
        <p:nvSpPr>
          <p:cNvPr id="3" name="Content Placeholder 2"/>
          <p:cNvSpPr>
            <a:spLocks noGrp="1"/>
          </p:cNvSpPr>
          <p:nvPr>
            <p:ph idx="1"/>
          </p:nvPr>
        </p:nvSpPr>
        <p:spPr>
          <a:xfrm>
            <a:off x="1484310" y="1680755"/>
            <a:ext cx="10018713" cy="4110446"/>
          </a:xfrm>
        </p:spPr>
        <p:txBody>
          <a:bodyPr>
            <a:normAutofit/>
          </a:bodyPr>
          <a:lstStyle/>
          <a:p>
            <a:r>
              <a:rPr lang="en-US" dirty="0"/>
              <a:t>Nursing research develops knowledge about health and the promotion of health over the full lifespan, care of persons with health problems and disabilities, and nursing actions to enhance the ability of individuals to respond effectively to actual or potential health problems.</a:t>
            </a:r>
          </a:p>
          <a:p>
            <a:r>
              <a:rPr lang="en-US" dirty="0"/>
              <a:t>As with other practice professions, nursing requires a knowledge foundation that is based on theory and derived from systematic research. </a:t>
            </a:r>
          </a:p>
          <a:p>
            <a:r>
              <a:rPr lang="en-US" dirty="0"/>
              <a:t>Hence, Improving patient care is the prominent focus of nursing research.</a:t>
            </a:r>
          </a:p>
        </p:txBody>
      </p:sp>
    </p:spTree>
    <p:extLst>
      <p:ext uri="{BB962C8B-B14F-4D97-AF65-F5344CB8AC3E}">
        <p14:creationId xmlns:p14="http://schemas.microsoft.com/office/powerpoint/2010/main" val="3544948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Final Template">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1.potx" id="{746D526B-F5D0-47FA-A664-D86283DC3AFD}" vid="{E4AAF896-FF11-4F27-85D4-DBB414C918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2723</TotalTime>
  <Words>3708</Words>
  <Application>Microsoft Office PowerPoint</Application>
  <PresentationFormat>Widescreen</PresentationFormat>
  <Paragraphs>283</Paragraphs>
  <Slides>54</Slides>
  <Notes>23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54</vt:i4>
      </vt:variant>
    </vt:vector>
  </HeadingPairs>
  <TitlesOfParts>
    <vt:vector size="71" baseType="lpstr">
      <vt:lpstr>Adobe Caslon Pro Bold</vt:lpstr>
      <vt:lpstr>Arial</vt:lpstr>
      <vt:lpstr>Arial Black</vt:lpstr>
      <vt:lpstr>Calibri</vt:lpstr>
      <vt:lpstr>Century Gothic</vt:lpstr>
      <vt:lpstr>Corbel</vt:lpstr>
      <vt:lpstr>Garamond</vt:lpstr>
      <vt:lpstr>IranNastaliq</vt:lpstr>
      <vt:lpstr>Montserrat</vt:lpstr>
      <vt:lpstr>Open Sans</vt:lpstr>
      <vt:lpstr>Raleway</vt:lpstr>
      <vt:lpstr>Roboto</vt:lpstr>
      <vt:lpstr>Times New Roman</vt:lpstr>
      <vt:lpstr>Wingdings</vt:lpstr>
      <vt:lpstr>Wingdings 3</vt:lpstr>
      <vt:lpstr>Parallax</vt:lpstr>
      <vt:lpstr>Final Template</vt:lpstr>
      <vt:lpstr>International Collaborations in Nursing Research</vt:lpstr>
      <vt:lpstr>International Collaborations in Nursing Research</vt:lpstr>
      <vt:lpstr>PowerPoint Presentation</vt:lpstr>
      <vt:lpstr>Journal History &amp; Statistics </vt:lpstr>
      <vt:lpstr>Indexing &amp; Abstracting</vt:lpstr>
      <vt:lpstr>Editors</vt:lpstr>
      <vt:lpstr>Geographical distribution of editorial board members</vt:lpstr>
      <vt:lpstr>CiteScore &amp; CiteScore Tracker</vt:lpstr>
      <vt:lpstr>Definition of Nursing Research</vt:lpstr>
      <vt:lpstr>NURSING RESEARCH DEVELOPMENT</vt:lpstr>
      <vt:lpstr>Research utilization</vt:lpstr>
      <vt:lpstr>Evidence-based practice</vt:lpstr>
      <vt:lpstr>Directions for Research</vt:lpstr>
      <vt:lpstr>Nursing research advancement is due to many factors: </vt:lpstr>
      <vt:lpstr>An increase in the number of nurses with advanced academic preparation</vt:lpstr>
      <vt:lpstr>The establishment of vehicles for dissemination of nursing research, </vt:lpstr>
      <vt:lpstr>Funding and support for nursing research</vt:lpstr>
      <vt:lpstr>The upgrading of research skills in faculty and students</vt:lpstr>
      <vt:lpstr>International Collaborations in Nursing Research</vt:lpstr>
      <vt:lpstr>Background</vt:lpstr>
      <vt:lpstr>PowerPoint Presentation</vt:lpstr>
      <vt:lpstr>International Collaborations in Nursing Research benefits:</vt:lpstr>
      <vt:lpstr>International Collaborations in Nursing Research Barriers:</vt:lpstr>
      <vt:lpstr>Barriers: Language</vt:lpstr>
      <vt:lpstr>Barriers: Culture</vt:lpstr>
      <vt:lpstr>Other barriers</vt:lpstr>
      <vt:lpstr>International Collaborations in Nursing Research: concerns</vt:lpstr>
      <vt:lpstr>How to improve the quality of International Collaborations in Nursing Research   </vt:lpstr>
      <vt:lpstr>Building International Research Capacity </vt:lpstr>
      <vt:lpstr>Research Priorities</vt:lpstr>
      <vt:lpstr>Research Priorities</vt:lpstr>
      <vt:lpstr>Research Priorities</vt:lpstr>
      <vt:lpstr>WHO Collaborating Centres for Nursing</vt:lpstr>
      <vt:lpstr>Who is a part of the Global Network?</vt:lpstr>
      <vt:lpstr>PowerPoint Presentation</vt:lpstr>
      <vt:lpstr>Collaborating Centers </vt:lpstr>
      <vt:lpstr>Nursing Research Foundation, NRF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Considerations in  International Nursing Research</vt:lpstr>
      <vt:lpstr>Ethical Considerations in  International Nursing Research</vt:lpstr>
      <vt:lpstr>PowerPoint Presentation</vt:lpstr>
      <vt:lpstr>PowerPoint Presentation</vt:lpstr>
      <vt:lpstr>PowerPoint Presentation</vt:lpstr>
      <vt:lpstr>Conclusion</vt:lpstr>
      <vt:lpstr>The Globalization of Scientific Knowledge </vt:lpstr>
      <vt:lpstr>Global Expansion of Nursing Scholarship </vt:lpstr>
      <vt:lpstr>implementation science’</vt:lpstr>
      <vt:lpstr>Prioritizing Globally Relevant Nursing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Editor</dc:creator>
  <cp:lastModifiedBy>Reza</cp:lastModifiedBy>
  <cp:revision>249</cp:revision>
  <cp:lastPrinted>2022-09-26T12:51:51Z</cp:lastPrinted>
  <dcterms:created xsi:type="dcterms:W3CDTF">2022-02-01T05:43:04Z</dcterms:created>
  <dcterms:modified xsi:type="dcterms:W3CDTF">2022-10-05T07:44:59Z</dcterms:modified>
</cp:coreProperties>
</file>